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466" r:id="rId2"/>
    <p:sldId id="592" r:id="rId3"/>
    <p:sldId id="547" r:id="rId4"/>
    <p:sldId id="289" r:id="rId5"/>
    <p:sldId id="548" r:id="rId6"/>
    <p:sldId id="550" r:id="rId7"/>
    <p:sldId id="552" r:id="rId8"/>
    <p:sldId id="549" r:id="rId9"/>
    <p:sldId id="602" r:id="rId10"/>
    <p:sldId id="603" r:id="rId11"/>
    <p:sldId id="595" r:id="rId12"/>
    <p:sldId id="596" r:id="rId13"/>
    <p:sldId id="551" r:id="rId14"/>
    <p:sldId id="553" r:id="rId15"/>
    <p:sldId id="557" r:id="rId16"/>
    <p:sldId id="554" r:id="rId17"/>
    <p:sldId id="561" r:id="rId18"/>
    <p:sldId id="593" r:id="rId19"/>
    <p:sldId id="558" r:id="rId20"/>
    <p:sldId id="556" r:id="rId21"/>
    <p:sldId id="559" r:id="rId22"/>
    <p:sldId id="604" r:id="rId23"/>
    <p:sldId id="605" r:id="rId24"/>
    <p:sldId id="606" r:id="rId25"/>
    <p:sldId id="594" r:id="rId26"/>
    <p:sldId id="607" r:id="rId27"/>
    <p:sldId id="6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9" autoAdjust="0"/>
    <p:restoredTop sz="85943" autoAdjust="0"/>
  </p:normalViewPr>
  <p:slideViewPr>
    <p:cSldViewPr snapToGrid="0">
      <p:cViewPr varScale="1">
        <p:scale>
          <a:sx n="70" d="100"/>
          <a:sy n="70" d="100"/>
        </p:scale>
        <p:origin x="1072"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80"/>
    </p:cViewPr>
  </p:sorterViewPr>
  <p:notesViewPr>
    <p:cSldViewPr snapToGrid="0">
      <p:cViewPr varScale="1">
        <p:scale>
          <a:sx n="59" d="100"/>
          <a:sy n="59" d="100"/>
        </p:scale>
        <p:origin x="300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91172-FDCF-4C4D-ACDD-5BB39853A981}" type="datetimeFigureOut">
              <a:rPr lang="en-GB" smtClean="0"/>
              <a:pPr/>
              <a:t>29/11/2024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9D6E6-1551-42DB-B903-C160EDB29172}" type="slidenum">
              <a:rPr lang="en-GB" smtClean="0"/>
              <a:pPr/>
              <a:t>‹#›</a:t>
            </a:fld>
            <a:endParaRPr lang="en-GB"/>
          </a:p>
        </p:txBody>
      </p:sp>
    </p:spTree>
    <p:extLst>
      <p:ext uri="{BB962C8B-B14F-4D97-AF65-F5344CB8AC3E}">
        <p14:creationId xmlns:p14="http://schemas.microsoft.com/office/powerpoint/2010/main" val="173856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3A753-77A8-4814-AA05-B91274C46375}" type="slidenum">
              <a:rPr lang="en-GB"/>
              <a:pPr/>
              <a:t>1</a:t>
            </a:fld>
            <a:endParaRPr lang="en-GB"/>
          </a:p>
        </p:txBody>
      </p:sp>
      <p:sp>
        <p:nvSpPr>
          <p:cNvPr id="176130" name="Rectangle 2"/>
          <p:cNvSpPr>
            <a:spLocks noGrp="1" noRot="1" noChangeAspect="1" noChangeArrowheads="1" noTextEdit="1"/>
          </p:cNvSpPr>
          <p:nvPr>
            <p:ph type="sldImg"/>
          </p:nvPr>
        </p:nvSpPr>
        <p:spPr>
          <a:xfrm>
            <a:off x="1166813" y="1241425"/>
            <a:ext cx="4464050" cy="3349625"/>
          </a:xfrm>
          <a:ln/>
        </p:spPr>
      </p:sp>
      <p:sp>
        <p:nvSpPr>
          <p:cNvPr id="176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272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13</a:t>
            </a:fld>
            <a:endParaRPr lang="en-GB"/>
          </a:p>
        </p:txBody>
      </p:sp>
    </p:spTree>
    <p:extLst>
      <p:ext uri="{BB962C8B-B14F-4D97-AF65-F5344CB8AC3E}">
        <p14:creationId xmlns:p14="http://schemas.microsoft.com/office/powerpoint/2010/main" val="246381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14</a:t>
            </a:fld>
            <a:endParaRPr lang="en-GB"/>
          </a:p>
        </p:txBody>
      </p:sp>
    </p:spTree>
    <p:extLst>
      <p:ext uri="{BB962C8B-B14F-4D97-AF65-F5344CB8AC3E}">
        <p14:creationId xmlns:p14="http://schemas.microsoft.com/office/powerpoint/2010/main" val="79984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15</a:t>
            </a:fld>
            <a:endParaRPr lang="en-GB"/>
          </a:p>
        </p:txBody>
      </p:sp>
    </p:spTree>
    <p:extLst>
      <p:ext uri="{BB962C8B-B14F-4D97-AF65-F5344CB8AC3E}">
        <p14:creationId xmlns:p14="http://schemas.microsoft.com/office/powerpoint/2010/main" val="273400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17</a:t>
            </a:fld>
            <a:endParaRPr lang="en-GB"/>
          </a:p>
        </p:txBody>
      </p:sp>
    </p:spTree>
    <p:extLst>
      <p:ext uri="{BB962C8B-B14F-4D97-AF65-F5344CB8AC3E}">
        <p14:creationId xmlns:p14="http://schemas.microsoft.com/office/powerpoint/2010/main" val="236546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19</a:t>
            </a:fld>
            <a:endParaRPr lang="en-GB"/>
          </a:p>
        </p:txBody>
      </p:sp>
    </p:spTree>
    <p:extLst>
      <p:ext uri="{BB962C8B-B14F-4D97-AF65-F5344CB8AC3E}">
        <p14:creationId xmlns:p14="http://schemas.microsoft.com/office/powerpoint/2010/main" val="33884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21</a:t>
            </a:fld>
            <a:endParaRPr lang="en-GB"/>
          </a:p>
        </p:txBody>
      </p:sp>
    </p:spTree>
    <p:extLst>
      <p:ext uri="{BB962C8B-B14F-4D97-AF65-F5344CB8AC3E}">
        <p14:creationId xmlns:p14="http://schemas.microsoft.com/office/powerpoint/2010/main" val="149007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92CC-70D4-F657-9F91-5EE1B2862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1E6EF-D37F-6080-E23B-AFE2E0819E1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D10B2E2-B800-5FFA-9137-CC6006FC62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12D17-DE5E-EEBF-3E3B-5CE32CB2CAA0}"/>
              </a:ext>
            </a:extLst>
          </p:cNvPr>
          <p:cNvSpPr>
            <a:spLocks noGrp="1"/>
          </p:cNvSpPr>
          <p:nvPr>
            <p:ph type="sldNum" sz="quarter" idx="10"/>
          </p:nvPr>
        </p:nvSpPr>
        <p:spPr/>
        <p:txBody>
          <a:bodyPr/>
          <a:lstStyle/>
          <a:p>
            <a:fld id="{1CF9D6E6-1551-42DB-B903-C160EDB29172}" type="slidenum">
              <a:rPr lang="en-GB" smtClean="0"/>
              <a:pPr/>
              <a:t>23</a:t>
            </a:fld>
            <a:endParaRPr lang="en-GB"/>
          </a:p>
        </p:txBody>
      </p:sp>
    </p:spTree>
    <p:extLst>
      <p:ext uri="{BB962C8B-B14F-4D97-AF65-F5344CB8AC3E}">
        <p14:creationId xmlns:p14="http://schemas.microsoft.com/office/powerpoint/2010/main" val="264894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0EDF9-2D10-FAA2-5050-5024D6869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CBC94-6C34-6ED9-3B7E-C170DDED84E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348D936-7BF8-8B1A-D32F-F206B2DF09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47B471-250C-15D0-C6AD-64BE12E4846A}"/>
              </a:ext>
            </a:extLst>
          </p:cNvPr>
          <p:cNvSpPr>
            <a:spLocks noGrp="1"/>
          </p:cNvSpPr>
          <p:nvPr>
            <p:ph type="sldNum" sz="quarter" idx="10"/>
          </p:nvPr>
        </p:nvSpPr>
        <p:spPr/>
        <p:txBody>
          <a:bodyPr/>
          <a:lstStyle/>
          <a:p>
            <a:fld id="{1CF9D6E6-1551-42DB-B903-C160EDB29172}" type="slidenum">
              <a:rPr lang="en-GB" smtClean="0"/>
              <a:pPr/>
              <a:t>25</a:t>
            </a:fld>
            <a:endParaRPr lang="en-GB"/>
          </a:p>
        </p:txBody>
      </p:sp>
    </p:spTree>
    <p:extLst>
      <p:ext uri="{BB962C8B-B14F-4D97-AF65-F5344CB8AC3E}">
        <p14:creationId xmlns:p14="http://schemas.microsoft.com/office/powerpoint/2010/main" val="247673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EF11-B349-A366-5541-2BCC16ACD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F1A3E-6FCB-B0CF-F0F0-3F4B2EEB73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1312689-823B-CF2C-351D-B8EA8C56EF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ADC331-0723-6285-CE98-C33F8392F7BF}"/>
              </a:ext>
            </a:extLst>
          </p:cNvPr>
          <p:cNvSpPr>
            <a:spLocks noGrp="1"/>
          </p:cNvSpPr>
          <p:nvPr>
            <p:ph type="sldNum" sz="quarter" idx="10"/>
          </p:nvPr>
        </p:nvSpPr>
        <p:spPr/>
        <p:txBody>
          <a:bodyPr/>
          <a:lstStyle/>
          <a:p>
            <a:fld id="{1CF9D6E6-1551-42DB-B903-C160EDB29172}" type="slidenum">
              <a:rPr lang="en-GB" smtClean="0"/>
              <a:pPr/>
              <a:t>26</a:t>
            </a:fld>
            <a:endParaRPr lang="en-GB"/>
          </a:p>
        </p:txBody>
      </p:sp>
    </p:spTree>
    <p:extLst>
      <p:ext uri="{BB962C8B-B14F-4D97-AF65-F5344CB8AC3E}">
        <p14:creationId xmlns:p14="http://schemas.microsoft.com/office/powerpoint/2010/main" val="391402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9ED9-1BD4-2686-8EEF-FC163B6F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046E4-92AF-C397-8A12-A16BA6D7930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660AC1E-49DC-F422-0DC1-B937EC8870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B80A64-D0F8-72E6-AFEA-571AE794A0AE}"/>
              </a:ext>
            </a:extLst>
          </p:cNvPr>
          <p:cNvSpPr>
            <a:spLocks noGrp="1"/>
          </p:cNvSpPr>
          <p:nvPr>
            <p:ph type="sldNum" sz="quarter" idx="10"/>
          </p:nvPr>
        </p:nvSpPr>
        <p:spPr/>
        <p:txBody>
          <a:bodyPr/>
          <a:lstStyle/>
          <a:p>
            <a:fld id="{1CF9D6E6-1551-42DB-B903-C160EDB29172}" type="slidenum">
              <a:rPr lang="en-GB" smtClean="0"/>
              <a:pPr/>
              <a:t>27</a:t>
            </a:fld>
            <a:endParaRPr lang="en-GB"/>
          </a:p>
        </p:txBody>
      </p:sp>
    </p:spTree>
    <p:extLst>
      <p:ext uri="{BB962C8B-B14F-4D97-AF65-F5344CB8AC3E}">
        <p14:creationId xmlns:p14="http://schemas.microsoft.com/office/powerpoint/2010/main" val="167640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2</a:t>
            </a:fld>
            <a:endParaRPr lang="en-GB"/>
          </a:p>
        </p:txBody>
      </p:sp>
    </p:spTree>
    <p:extLst>
      <p:ext uri="{BB962C8B-B14F-4D97-AF65-F5344CB8AC3E}">
        <p14:creationId xmlns:p14="http://schemas.microsoft.com/office/powerpoint/2010/main" val="49645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3</a:t>
            </a:fld>
            <a:endParaRPr lang="en-GB"/>
          </a:p>
        </p:txBody>
      </p:sp>
    </p:spTree>
    <p:extLst>
      <p:ext uri="{BB962C8B-B14F-4D97-AF65-F5344CB8AC3E}">
        <p14:creationId xmlns:p14="http://schemas.microsoft.com/office/powerpoint/2010/main" val="236486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5</a:t>
            </a:fld>
            <a:endParaRPr lang="en-GB"/>
          </a:p>
        </p:txBody>
      </p:sp>
    </p:spTree>
    <p:extLst>
      <p:ext uri="{BB962C8B-B14F-4D97-AF65-F5344CB8AC3E}">
        <p14:creationId xmlns:p14="http://schemas.microsoft.com/office/powerpoint/2010/main" val="132777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6</a:t>
            </a:fld>
            <a:endParaRPr lang="en-GB"/>
          </a:p>
        </p:txBody>
      </p:sp>
    </p:spTree>
    <p:extLst>
      <p:ext uri="{BB962C8B-B14F-4D97-AF65-F5344CB8AC3E}">
        <p14:creationId xmlns:p14="http://schemas.microsoft.com/office/powerpoint/2010/main" val="342880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7</a:t>
            </a:fld>
            <a:endParaRPr lang="en-GB"/>
          </a:p>
        </p:txBody>
      </p:sp>
    </p:spTree>
    <p:extLst>
      <p:ext uri="{BB962C8B-B14F-4D97-AF65-F5344CB8AC3E}">
        <p14:creationId xmlns:p14="http://schemas.microsoft.com/office/powerpoint/2010/main" val="372704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9D6E6-1551-42DB-B903-C160EDB29172}" type="slidenum">
              <a:rPr lang="en-GB" smtClean="0"/>
              <a:pPr/>
              <a:t>8</a:t>
            </a:fld>
            <a:endParaRPr lang="en-GB"/>
          </a:p>
        </p:txBody>
      </p:sp>
    </p:spTree>
    <p:extLst>
      <p:ext uri="{BB962C8B-B14F-4D97-AF65-F5344CB8AC3E}">
        <p14:creationId xmlns:p14="http://schemas.microsoft.com/office/powerpoint/2010/main" val="102172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3DA6C-5D0E-69D6-0179-44DCB5B23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95E4B-9BEA-E149-9C44-2DA1353C7A9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3214701-9FDF-E578-039C-2A6C80FB55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41143F-90A1-76F9-EF22-40294E6EBDE2}"/>
              </a:ext>
            </a:extLst>
          </p:cNvPr>
          <p:cNvSpPr>
            <a:spLocks noGrp="1"/>
          </p:cNvSpPr>
          <p:nvPr>
            <p:ph type="sldNum" sz="quarter" idx="10"/>
          </p:nvPr>
        </p:nvSpPr>
        <p:spPr/>
        <p:txBody>
          <a:bodyPr/>
          <a:lstStyle/>
          <a:p>
            <a:fld id="{1CF9D6E6-1551-42DB-B903-C160EDB29172}" type="slidenum">
              <a:rPr lang="en-GB" smtClean="0"/>
              <a:pPr/>
              <a:t>9</a:t>
            </a:fld>
            <a:endParaRPr lang="en-GB"/>
          </a:p>
        </p:txBody>
      </p:sp>
    </p:spTree>
    <p:extLst>
      <p:ext uri="{BB962C8B-B14F-4D97-AF65-F5344CB8AC3E}">
        <p14:creationId xmlns:p14="http://schemas.microsoft.com/office/powerpoint/2010/main" val="206702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29DF-C301-E1DA-3B1F-7C29F0D30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A0EFA-6B37-7504-08D2-557B8C4C499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58564BA-74D0-4F71-7A5D-F415764EBA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E8C19A-5483-813B-368D-E422FF92B976}"/>
              </a:ext>
            </a:extLst>
          </p:cNvPr>
          <p:cNvSpPr>
            <a:spLocks noGrp="1"/>
          </p:cNvSpPr>
          <p:nvPr>
            <p:ph type="sldNum" sz="quarter" idx="10"/>
          </p:nvPr>
        </p:nvSpPr>
        <p:spPr/>
        <p:txBody>
          <a:bodyPr/>
          <a:lstStyle/>
          <a:p>
            <a:fld id="{1CF9D6E6-1551-42DB-B903-C160EDB29172}" type="slidenum">
              <a:rPr lang="en-GB" smtClean="0"/>
              <a:pPr/>
              <a:t>10</a:t>
            </a:fld>
            <a:endParaRPr lang="en-GB"/>
          </a:p>
        </p:txBody>
      </p:sp>
    </p:spTree>
    <p:extLst>
      <p:ext uri="{BB962C8B-B14F-4D97-AF65-F5344CB8AC3E}">
        <p14:creationId xmlns:p14="http://schemas.microsoft.com/office/powerpoint/2010/main" val="331450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41908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39228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10735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2989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9834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92998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223646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299837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7389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272761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88B2F-8B36-4F6C-9527-CEDC85DDBC81}" type="datetimeFigureOut">
              <a:rPr lang="en-GB" smtClean="0"/>
              <a:pPr/>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0BCCF-A566-4AC6-8728-AE73BB45304A}" type="slidenum">
              <a:rPr lang="en-GB" smtClean="0"/>
              <a:pPr/>
              <a:t>‹#›</a:t>
            </a:fld>
            <a:endParaRPr lang="en-GB"/>
          </a:p>
        </p:txBody>
      </p:sp>
    </p:spTree>
    <p:extLst>
      <p:ext uri="{BB962C8B-B14F-4D97-AF65-F5344CB8AC3E}">
        <p14:creationId xmlns:p14="http://schemas.microsoft.com/office/powerpoint/2010/main" val="399556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88B2F-8B36-4F6C-9527-CEDC85DDBC81}" type="datetimeFigureOut">
              <a:rPr lang="en-GB" smtClean="0"/>
              <a:pPr/>
              <a:t>29/11/2024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0BCCF-A566-4AC6-8728-AE73BB45304A}" type="slidenum">
              <a:rPr lang="en-GB" smtClean="0"/>
              <a:pPr/>
              <a:t>‹#›</a:t>
            </a:fld>
            <a:endParaRPr lang="en-GB"/>
          </a:p>
        </p:txBody>
      </p:sp>
    </p:spTree>
    <p:extLst>
      <p:ext uri="{BB962C8B-B14F-4D97-AF65-F5344CB8AC3E}">
        <p14:creationId xmlns:p14="http://schemas.microsoft.com/office/powerpoint/2010/main" val="38383932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jpg"/><Relationship Id="rId4" Type="http://schemas.openxmlformats.org/officeDocument/2006/relationships/image" Target="../media/image1.wmf"/><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jpeg"/><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98980" y="1781091"/>
            <a:ext cx="7772399" cy="1450126"/>
          </a:xfrm>
        </p:spPr>
        <p:txBody>
          <a:bodyPr>
            <a:noAutofit/>
          </a:bodyPr>
          <a:lstStyle/>
          <a:p>
            <a:r>
              <a:rPr lang="en-GB" sz="4800" i="1" dirty="0">
                <a:latin typeface="Candara" panose="020E0502030303020204" pitchFamily="34" charset="0"/>
              </a:rPr>
              <a:t>Endogenous population and the social cost of carbon</a:t>
            </a:r>
          </a:p>
        </p:txBody>
      </p:sp>
      <p:sp>
        <p:nvSpPr>
          <p:cNvPr id="2051" name="Rectangle 3"/>
          <p:cNvSpPr>
            <a:spLocks noGrp="1" noChangeArrowheads="1"/>
          </p:cNvSpPr>
          <p:nvPr>
            <p:ph type="subTitle" idx="1"/>
          </p:nvPr>
        </p:nvSpPr>
        <p:spPr>
          <a:xfrm>
            <a:off x="1493364" y="3861438"/>
            <a:ext cx="6286500" cy="2652486"/>
          </a:xfrm>
        </p:spPr>
        <p:txBody>
          <a:bodyPr>
            <a:normAutofit fontScale="77500" lnSpcReduction="20000"/>
          </a:bodyPr>
          <a:lstStyle/>
          <a:p>
            <a:r>
              <a:rPr lang="de-DE" sz="5100" dirty="0">
                <a:latin typeface="Candara" panose="020E0502030303020204" pitchFamily="34" charset="0"/>
              </a:rPr>
              <a:t>Richard S.J. Tol</a:t>
            </a:r>
          </a:p>
          <a:p>
            <a:r>
              <a:rPr lang="de-DE" sz="4000" i="1" dirty="0">
                <a:latin typeface="Candara" panose="020E0502030303020204" pitchFamily="34" charset="0"/>
              </a:rPr>
              <a:t>University of Sussex</a:t>
            </a:r>
          </a:p>
          <a:p>
            <a:r>
              <a:rPr lang="de-DE" sz="4000" i="1" dirty="0">
                <a:latin typeface="Candara" panose="020E0502030303020204" pitchFamily="34" charset="0"/>
              </a:rPr>
              <a:t>Vrije Universiteit, Amsterdam</a:t>
            </a:r>
          </a:p>
          <a:p>
            <a:r>
              <a:rPr lang="de-DE" sz="3400" i="1" dirty="0">
                <a:latin typeface="Candara" panose="020E0502030303020204" pitchFamily="34" charset="0"/>
              </a:rPr>
              <a:t>Tinbergen Institute</a:t>
            </a:r>
          </a:p>
          <a:p>
            <a:r>
              <a:rPr lang="de-DE" sz="3400" i="1" dirty="0">
                <a:latin typeface="Candara" panose="020E0502030303020204" pitchFamily="34" charset="0"/>
              </a:rPr>
              <a:t>CESifo</a:t>
            </a:r>
          </a:p>
          <a:p>
            <a:r>
              <a:rPr lang="de-DE" sz="3400" i="1" dirty="0">
                <a:latin typeface="Candara" panose="020E0502030303020204" pitchFamily="34" charset="0"/>
              </a:rPr>
              <a:t>Payne Institute</a:t>
            </a:r>
          </a:p>
          <a:p>
            <a:endParaRPr lang="de-DE" sz="3400" i="1" dirty="0">
              <a:latin typeface="Candara" panose="020E0502030303020204" pitchFamily="34" charset="0"/>
            </a:endParaRPr>
          </a:p>
        </p:txBody>
      </p:sp>
      <p:graphicFrame>
        <p:nvGraphicFramePr>
          <p:cNvPr id="2054" name="Object 6"/>
          <p:cNvGraphicFramePr>
            <a:graphicFrameLocks noChangeAspect="1"/>
          </p:cNvGraphicFramePr>
          <p:nvPr/>
        </p:nvGraphicFramePr>
        <p:xfrm>
          <a:off x="7834942" y="137653"/>
          <a:ext cx="1214438" cy="1221581"/>
        </p:xfrm>
        <a:graphic>
          <a:graphicData uri="http://schemas.openxmlformats.org/presentationml/2006/ole">
            <mc:AlternateContent xmlns:mc="http://schemas.openxmlformats.org/markup-compatibility/2006">
              <mc:Choice xmlns:v="urn:schemas-microsoft-com:vml" Requires="v">
                <p:oleObj name="Picture" r:id="rId3" imgW="3236976" imgH="3297936" progId="Word.Picture.8">
                  <p:embed/>
                </p:oleObj>
              </mc:Choice>
              <mc:Fallback>
                <p:oleObj name="Picture" r:id="rId3" imgW="3236976" imgH="3297936" progId="Word.Picture.8">
                  <p:embed/>
                  <p:pic>
                    <p:nvPicPr>
                      <p:cNvPr id="20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942" y="137653"/>
                        <a:ext cx="1214438" cy="1221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University-of-Sussex-logo.jpg"/>
          <p:cNvPicPr>
            <a:picLocks noChangeAspect="1"/>
          </p:cNvPicPr>
          <p:nvPr/>
        </p:nvPicPr>
        <p:blipFill>
          <a:blip r:embed="rId5" cstate="print"/>
          <a:stretch>
            <a:fillRect/>
          </a:stretch>
        </p:blipFill>
        <p:spPr>
          <a:xfrm>
            <a:off x="116458" y="124005"/>
            <a:ext cx="2063894" cy="1200150"/>
          </a:xfrm>
          <a:prstGeom prst="rect">
            <a:avLst/>
          </a:prstGeom>
        </p:spPr>
      </p:pic>
      <p:pic>
        <p:nvPicPr>
          <p:cNvPr id="7" name="Picture 6" descr="tinbergen.png"/>
          <p:cNvPicPr>
            <a:picLocks noChangeAspect="1"/>
          </p:cNvPicPr>
          <p:nvPr/>
        </p:nvPicPr>
        <p:blipFill>
          <a:blip r:embed="rId6" cstate="print"/>
          <a:stretch>
            <a:fillRect/>
          </a:stretch>
        </p:blipFill>
        <p:spPr>
          <a:xfrm>
            <a:off x="7987241" y="5076909"/>
            <a:ext cx="911599" cy="911599"/>
          </a:xfrm>
          <a:prstGeom prst="rect">
            <a:avLst/>
          </a:prstGeom>
        </p:spPr>
      </p:pic>
      <p:pic>
        <p:nvPicPr>
          <p:cNvPr id="8" name="Picture 7" descr="cesifologo.gif"/>
          <p:cNvPicPr>
            <a:picLocks noChangeAspect="1"/>
          </p:cNvPicPr>
          <p:nvPr/>
        </p:nvPicPr>
        <p:blipFill>
          <a:blip r:embed="rId7" cstate="print"/>
          <a:stretch>
            <a:fillRect/>
          </a:stretch>
        </p:blipFill>
        <p:spPr>
          <a:xfrm>
            <a:off x="7636540" y="5988508"/>
            <a:ext cx="1469678" cy="32142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AF32C06-FDFB-44AE-B2BA-3381EF96AD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817" y="6369294"/>
            <a:ext cx="3767328" cy="488706"/>
          </a:xfrm>
          <a:prstGeom prst="rect">
            <a:avLst/>
          </a:prstGeom>
        </p:spPr>
      </p:pic>
      <p:pic>
        <p:nvPicPr>
          <p:cNvPr id="5" name="Picture 4" descr="A picture containing text, book, poster, flyer&#10;&#10;Description automatically generated">
            <a:extLst>
              <a:ext uri="{FF2B5EF4-FFF2-40B4-BE49-F238E27FC236}">
                <a16:creationId xmlns:a16="http://schemas.microsoft.com/office/drawing/2014/main" id="{AC91ADF7-B2B8-E6B4-DF6C-0D46B6600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458" y="5334200"/>
            <a:ext cx="925958" cy="1399795"/>
          </a:xfrm>
          <a:prstGeom prst="rect">
            <a:avLst/>
          </a:prstGeom>
        </p:spPr>
      </p:pic>
      <p:pic>
        <p:nvPicPr>
          <p:cNvPr id="3" name="Picture 2" descr="A green cover with text and a green background&#10;&#10;Description automatically generated">
            <a:extLst>
              <a:ext uri="{FF2B5EF4-FFF2-40B4-BE49-F238E27FC236}">
                <a16:creationId xmlns:a16="http://schemas.microsoft.com/office/drawing/2014/main" id="{AD7C6482-1B0F-19CB-D45C-A63F4A744E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8405" y="5334200"/>
            <a:ext cx="925958" cy="1434534"/>
          </a:xfrm>
          <a:prstGeom prst="rect">
            <a:avLst/>
          </a:prstGeom>
        </p:spPr>
      </p:pic>
    </p:spTree>
    <p:extLst>
      <p:ext uri="{BB962C8B-B14F-4D97-AF65-F5344CB8AC3E}">
        <p14:creationId xmlns:p14="http://schemas.microsoft.com/office/powerpoint/2010/main" val="376913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9A0C-F886-1D9B-DED6-21AB2BFC9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9F9A5-C2F7-A326-D322-36F432BF894A}"/>
              </a:ext>
            </a:extLst>
          </p:cNvPr>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Welfare parameters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2D35D7-C15D-998A-3250-AB65EB401105}"/>
                  </a:ext>
                </a:extLst>
              </p:cNvPr>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Welfare</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Times New Roman" panose="02020603050405020304" pitchFamily="18" charset="0"/>
                        </a:rPr>
                        <m:t>𝑊</m:t>
                      </m:r>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𝑃</m:t>
                          </m:r>
                        </m:e>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p>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𝛼</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𝑐</m:t>
                                      </m:r>
                                    </m:e>
                                  </m:acc>
                                </m:e>
                                <m:sup>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sup>
                              </m:sSup>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𝛼</m:t>
                              </m:r>
                              <m:sSubSup>
                                <m:sSubSupPr>
                                  <m:ctrlPr>
                                    <a:rPr lang="en-US" i="1">
                                      <a:latin typeface="Cambria Math" panose="02040503050406030204" pitchFamily="18" charset="0"/>
                                      <a:ea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ea typeface="Cambria Math" panose="02040503050406030204" pitchFamily="18" charset="0"/>
                                      <a:cs typeface="Times New Roman" panose="02020603050405020304" pitchFamily="18" charset="0"/>
                                    </a:rPr>
                                    <m:t>𝑐</m:t>
                                  </m:r>
                                </m:sub>
                                <m:sup>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sup>
                              </m:sSubSup>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e>
                      </m:d>
                    </m:oMath>
                  </m:oMathPara>
                </a14:m>
                <a:endParaRPr lang="en-US" b="0"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One paper* on </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0</m:t>
                    </m:r>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r>
                      <a:rPr lang="en-US"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dirty="0">
                    <a:latin typeface="Candara" panose="020E0502030303020204" pitchFamily="34" charset="0"/>
                    <a:cs typeface="Times New Roman" panose="02020603050405020304" pitchFamily="18" charset="0"/>
                  </a:rPr>
                  <a:t>, none on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𝜈</m:t>
                    </m:r>
                    <m:r>
                      <a:rPr lang="en-US" i="1" smtClean="0">
                        <a:latin typeface="Cambria Math" panose="02040503050406030204" pitchFamily="18" charset="0"/>
                        <a:ea typeface="Cambria Math" panose="02040503050406030204" pitchFamily="18" charset="0"/>
                        <a:cs typeface="Times New Roman" panose="02020603050405020304" pitchFamily="18" charset="0"/>
                      </a:rPr>
                      <m:t>≥0</m:t>
                    </m:r>
                  </m:oMath>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r>
                  <a:rPr lang="en-US" sz="1800" dirty="0">
                    <a:latin typeface="Candara" panose="020E0502030303020204" pitchFamily="34" charset="0"/>
                    <a:cs typeface="Times New Roman" panose="02020603050405020304" pitchFamily="18" charset="0"/>
                  </a:rPr>
                  <a:t>*Allanson and Robson (2024, working paper), tiny sample, κ=0.71; critical health level</a:t>
                </a:r>
              </a:p>
              <a:p>
                <a:pPr>
                  <a:lnSpc>
                    <a:spcPct val="100000"/>
                  </a:lnSpc>
                  <a:spcBef>
                    <a:spcPts val="0"/>
                  </a:spcBef>
                </a:pPr>
                <a14:m>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0&lt;</m:t>
                    </m:r>
                    <m:r>
                      <a:rPr lang="en-US" sz="2400" i="1">
                        <a:latin typeface="Cambria Math" panose="02040503050406030204" pitchFamily="18" charset="0"/>
                        <a:ea typeface="Cambria Math" panose="02040503050406030204" pitchFamily="18" charset="0"/>
                        <a:cs typeface="Times New Roman" panose="02020603050405020304" pitchFamily="18" charset="0"/>
                      </a:rPr>
                      <m:t>𝜅</m:t>
                    </m:r>
                    <m:r>
                      <a:rPr lang="en-US" sz="2400" i="1">
                        <a:latin typeface="Cambria Math" panose="02040503050406030204" pitchFamily="18" charset="0"/>
                        <a:ea typeface="Cambria Math" panose="02040503050406030204" pitchFamily="18" charset="0"/>
                        <a:cs typeface="Times New Roman" panose="02020603050405020304" pitchFamily="18" charset="0"/>
                      </a:rPr>
                      <m:t>≤1</m:t>
                    </m:r>
                  </m:oMath>
                </a14:m>
                <a:r>
                  <a:rPr lang="en-US" sz="2400" dirty="0">
                    <a:latin typeface="Candara" panose="020E0502030303020204" pitchFamily="34" charset="0"/>
                    <a:cs typeface="Times New Roman" panose="02020603050405020304" pitchFamily="18" charset="0"/>
                  </a:rPr>
                  <a:t> if we’re not indifferent to the total hurt caused</a:t>
                </a:r>
              </a:p>
              <a:p>
                <a:pPr>
                  <a:lnSpc>
                    <a:spcPct val="100000"/>
                  </a:lnSpc>
                  <a:spcBef>
                    <a:spcPts val="0"/>
                  </a:spcBef>
                </a:pPr>
                <a:r>
                  <a:rPr lang="en-US" dirty="0" err="1">
                    <a:latin typeface="Candara" panose="020E0502030303020204" pitchFamily="34" charset="0"/>
                    <a:cs typeface="Times New Roman" panose="02020603050405020304" pitchFamily="18" charset="0"/>
                  </a:rPr>
                  <a:t>Cavioli</a:t>
                </a:r>
                <a:r>
                  <a:rPr lang="en-US" dirty="0">
                    <a:latin typeface="Candara" panose="020E0502030303020204" pitchFamily="34" charset="0"/>
                    <a:cs typeface="Times New Roman" panose="02020603050405020304" pitchFamily="18" charset="0"/>
                  </a:rPr>
                  <a:t> et al. (2022, Cognition) ask qualitative questions, cannot be used to calibrate a welfare function</a:t>
                </a:r>
              </a:p>
              <a:p>
                <a:pPr>
                  <a:lnSpc>
                    <a:spcPct val="100000"/>
                  </a:lnSpc>
                  <a:spcBef>
                    <a:spcPts val="0"/>
                  </a:spcBef>
                </a:pPr>
                <a:r>
                  <a:rPr lang="en-US" dirty="0">
                    <a:latin typeface="Candara" panose="020E0502030303020204" pitchFamily="34" charset="0"/>
                    <a:cs typeface="Times New Roman" panose="02020603050405020304" pitchFamily="18" charset="0"/>
                  </a:rPr>
                  <a:t>I’m trying out a survey to see whether people can answer questions about such matters</a:t>
                </a:r>
              </a:p>
              <a:p>
                <a:pPr marL="0" indent="0" algn="ctr">
                  <a:lnSpc>
                    <a:spcPct val="100000"/>
                  </a:lnSpc>
                  <a:spcBef>
                    <a:spcPts val="0"/>
                  </a:spcBef>
                  <a:buNone/>
                </a:pPr>
                <a:r>
                  <a:rPr lang="en-US" sz="2400" dirty="0">
                    <a:latin typeface="Candara" panose="020E0502030303020204" pitchFamily="34" charset="0"/>
                    <a:cs typeface="Times New Roman" panose="02020603050405020304" pitchFamily="18" charset="0"/>
                  </a:rPr>
                  <a:t>https://survey.alchemer.com/s3/8017330/Population-size</a:t>
                </a:r>
                <a:endParaRPr lang="en-US" sz="1800" dirty="0">
                  <a:latin typeface="Candara" panose="020E0502030303020204" pitchFamily="34" charset="0"/>
                  <a:cs typeface="Times New Roman" panose="02020603050405020304" pitchFamily="18" charset="0"/>
                </a:endParaRP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457200" lvl="1"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C2D35D7-C15D-998A-3250-AB65EB401105}"/>
                  </a:ext>
                </a:extLst>
              </p:cNvPr>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r="-510" b="-3066"/>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DB0890B8-4456-9E1D-A605-AD46248753F5}"/>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BCA150E5-B28F-D80B-DBBE-ED759D231F55}"/>
              </a:ext>
            </a:extLst>
          </p:cNvPr>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243709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94261-2513-EB25-5E9C-7B811513B07E}"/>
              </a:ext>
            </a:extLst>
          </p:cNvPr>
          <p:cNvPicPr>
            <a:picLocks noChangeAspect="1"/>
          </p:cNvPicPr>
          <p:nvPr/>
        </p:nvPicPr>
        <p:blipFill>
          <a:blip r:embed="rId2"/>
          <a:stretch>
            <a:fillRect/>
          </a:stretch>
        </p:blipFill>
        <p:spPr>
          <a:xfrm>
            <a:off x="0" y="0"/>
            <a:ext cx="9144000" cy="6642142"/>
          </a:xfrm>
          <a:prstGeom prst="rect">
            <a:avLst/>
          </a:prstGeom>
        </p:spPr>
      </p:pic>
      <p:sp>
        <p:nvSpPr>
          <p:cNvPr id="3" name="TextBox 2">
            <a:extLst>
              <a:ext uri="{FF2B5EF4-FFF2-40B4-BE49-F238E27FC236}">
                <a16:creationId xmlns:a16="http://schemas.microsoft.com/office/drawing/2014/main" id="{638E49CE-D26B-D844-5939-B98F971A8506}"/>
              </a:ext>
            </a:extLst>
          </p:cNvPr>
          <p:cNvSpPr txBox="1"/>
          <p:nvPr/>
        </p:nvSpPr>
        <p:spPr>
          <a:xfrm>
            <a:off x="4709160" y="292608"/>
            <a:ext cx="3336170" cy="1569660"/>
          </a:xfrm>
          <a:prstGeom prst="rect">
            <a:avLst/>
          </a:prstGeom>
          <a:noFill/>
        </p:spPr>
        <p:txBody>
          <a:bodyPr wrap="none" rtlCol="0">
            <a:spAutoFit/>
          </a:bodyPr>
          <a:lstStyle/>
          <a:p>
            <a:r>
              <a:rPr lang="en-GB" sz="2400" dirty="0">
                <a:latin typeface="Candara" panose="020E0502030303020204" pitchFamily="34" charset="0"/>
              </a:rPr>
              <a:t>Choice between fewer</a:t>
            </a:r>
          </a:p>
          <a:p>
            <a:r>
              <a:rPr lang="en-GB" sz="2400" dirty="0">
                <a:latin typeface="Candara" panose="020E0502030303020204" pitchFamily="34" charset="0"/>
              </a:rPr>
              <a:t>people all above income</a:t>
            </a:r>
          </a:p>
          <a:p>
            <a:r>
              <a:rPr lang="en-GB" sz="2400" dirty="0">
                <a:latin typeface="Candara" panose="020E0502030303020204" pitchFamily="34" charset="0"/>
              </a:rPr>
              <a:t>threshold and more</a:t>
            </a:r>
          </a:p>
          <a:p>
            <a:r>
              <a:rPr lang="en-GB" sz="2400" dirty="0">
                <a:latin typeface="Candara" panose="020E0502030303020204" pitchFamily="34" charset="0"/>
              </a:rPr>
              <a:t>people implies nu.</a:t>
            </a:r>
          </a:p>
        </p:txBody>
      </p:sp>
      <p:sp>
        <p:nvSpPr>
          <p:cNvPr id="5" name="TextBox 4">
            <a:extLst>
              <a:ext uri="{FF2B5EF4-FFF2-40B4-BE49-F238E27FC236}">
                <a16:creationId xmlns:a16="http://schemas.microsoft.com/office/drawing/2014/main" id="{B66B136E-F617-7EB7-74BA-644A3D3DA97A}"/>
              </a:ext>
            </a:extLst>
          </p:cNvPr>
          <p:cNvSpPr txBox="1"/>
          <p:nvPr/>
        </p:nvSpPr>
        <p:spPr>
          <a:xfrm>
            <a:off x="4709160" y="2351782"/>
            <a:ext cx="3416320" cy="1077218"/>
          </a:xfrm>
          <a:prstGeom prst="rect">
            <a:avLst/>
          </a:prstGeom>
          <a:noFill/>
        </p:spPr>
        <p:txBody>
          <a:bodyPr wrap="none" rtlCol="0">
            <a:spAutoFit/>
          </a:bodyPr>
          <a:lstStyle/>
          <a:p>
            <a:pPr algn="ctr"/>
            <a:r>
              <a:rPr lang="en-GB" sz="2400" dirty="0">
                <a:latin typeface="Candara" panose="020E0502030303020204" pitchFamily="34" charset="0"/>
              </a:rPr>
              <a:t>Median ~$11,000/p/y</a:t>
            </a:r>
          </a:p>
          <a:p>
            <a:pPr algn="ctr"/>
            <a:r>
              <a:rPr lang="en-GB" sz="2000" dirty="0">
                <a:latin typeface="Candara" panose="020E0502030303020204" pitchFamily="34" charset="0"/>
              </a:rPr>
              <a:t>(Brazil does not make the cut,</a:t>
            </a:r>
          </a:p>
          <a:p>
            <a:pPr algn="ctr"/>
            <a:r>
              <a:rPr lang="en-GB" sz="2000" dirty="0">
                <a:latin typeface="Candara" panose="020E0502030303020204" pitchFamily="34" charset="0"/>
              </a:rPr>
              <a:t>but Malaysia does)</a:t>
            </a:r>
          </a:p>
        </p:txBody>
      </p:sp>
      <p:sp>
        <p:nvSpPr>
          <p:cNvPr id="8" name="TextBox 7">
            <a:extLst>
              <a:ext uri="{FF2B5EF4-FFF2-40B4-BE49-F238E27FC236}">
                <a16:creationId xmlns:a16="http://schemas.microsoft.com/office/drawing/2014/main" id="{1C6BCDC3-132C-DDA7-CC43-01DC880C8A33}"/>
              </a:ext>
            </a:extLst>
          </p:cNvPr>
          <p:cNvSpPr txBox="1"/>
          <p:nvPr/>
        </p:nvSpPr>
        <p:spPr>
          <a:xfrm>
            <a:off x="725113" y="6476178"/>
            <a:ext cx="7693774" cy="400110"/>
          </a:xfrm>
          <a:prstGeom prst="rect">
            <a:avLst/>
          </a:prstGeom>
          <a:noFill/>
        </p:spPr>
        <p:txBody>
          <a:bodyPr wrap="none" rtlCol="0">
            <a:spAutoFit/>
          </a:bodyPr>
          <a:lstStyle/>
          <a:p>
            <a:pPr algn="ctr"/>
            <a:r>
              <a:rPr lang="en-GB" sz="2000" dirty="0">
                <a:latin typeface="Candara" panose="020E0502030303020204" pitchFamily="34" charset="0"/>
              </a:rPr>
              <a:t>I’ll use $2/d/p (World Bank) and $25/p/d (the median a few weeks ago)</a:t>
            </a:r>
            <a:endParaRPr lang="en-GB" dirty="0">
              <a:latin typeface="Candara" panose="020E0502030303020204" pitchFamily="34" charset="0"/>
            </a:endParaRPr>
          </a:p>
        </p:txBody>
      </p:sp>
    </p:spTree>
    <p:extLst>
      <p:ext uri="{BB962C8B-B14F-4D97-AF65-F5344CB8AC3E}">
        <p14:creationId xmlns:p14="http://schemas.microsoft.com/office/powerpoint/2010/main" val="406119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B9FC6-0B19-CFDB-BD0E-05AA15E581ED}"/>
              </a:ext>
            </a:extLst>
          </p:cNvPr>
          <p:cNvPicPr>
            <a:picLocks noChangeAspect="1"/>
          </p:cNvPicPr>
          <p:nvPr/>
        </p:nvPicPr>
        <p:blipFill>
          <a:blip r:embed="rId2"/>
          <a:stretch>
            <a:fillRect/>
          </a:stretch>
        </p:blipFill>
        <p:spPr>
          <a:xfrm>
            <a:off x="0" y="0"/>
            <a:ext cx="9151634" cy="6647688"/>
          </a:xfrm>
          <a:prstGeom prst="rect">
            <a:avLst/>
          </a:prstGeom>
        </p:spPr>
      </p:pic>
      <p:sp>
        <p:nvSpPr>
          <p:cNvPr id="2" name="TextBox 1">
            <a:extLst>
              <a:ext uri="{FF2B5EF4-FFF2-40B4-BE49-F238E27FC236}">
                <a16:creationId xmlns:a16="http://schemas.microsoft.com/office/drawing/2014/main" id="{FD8758B8-09E3-8C2B-2233-2CEEC10C74DC}"/>
              </a:ext>
            </a:extLst>
          </p:cNvPr>
          <p:cNvSpPr txBox="1"/>
          <p:nvPr/>
        </p:nvSpPr>
        <p:spPr>
          <a:xfrm>
            <a:off x="4709160" y="667512"/>
            <a:ext cx="3283271" cy="1200329"/>
          </a:xfrm>
          <a:prstGeom prst="rect">
            <a:avLst/>
          </a:prstGeom>
          <a:noFill/>
        </p:spPr>
        <p:txBody>
          <a:bodyPr wrap="none" rtlCol="0">
            <a:spAutoFit/>
          </a:bodyPr>
          <a:lstStyle/>
          <a:p>
            <a:r>
              <a:rPr lang="en-GB" sz="2400" dirty="0">
                <a:latin typeface="Candara" panose="020E0502030303020204" pitchFamily="34" charset="0"/>
              </a:rPr>
              <a:t>Choice between fewer,</a:t>
            </a:r>
          </a:p>
          <a:p>
            <a:r>
              <a:rPr lang="en-GB" sz="2400" dirty="0">
                <a:latin typeface="Candara" panose="020E0502030303020204" pitchFamily="34" charset="0"/>
              </a:rPr>
              <a:t>richer and more, poorer</a:t>
            </a:r>
          </a:p>
          <a:p>
            <a:r>
              <a:rPr lang="en-GB" sz="2400" dirty="0">
                <a:latin typeface="Candara" panose="020E0502030303020204" pitchFamily="34" charset="0"/>
              </a:rPr>
              <a:t>people implies kappa.</a:t>
            </a:r>
          </a:p>
        </p:txBody>
      </p:sp>
    </p:spTree>
    <p:extLst>
      <p:ext uri="{BB962C8B-B14F-4D97-AF65-F5344CB8AC3E}">
        <p14:creationId xmlns:p14="http://schemas.microsoft.com/office/powerpoint/2010/main" val="356788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Social cost of carbon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Social cost of carbon</a:t>
                </a:r>
              </a:p>
              <a:p>
                <a:pPr marL="457200" lvl="1"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𝑆</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𝐶</m:t>
                                  </m:r>
                                </m:den>
                              </m:f>
                            </m:e>
                          </m:d>
                        </m:e>
                        <m:sup>
                          <m:r>
                            <a:rPr lang="en-US" b="0" i="1" smtClean="0">
                              <a:latin typeface="Cambria Math" panose="02040503050406030204" pitchFamily="18" charset="0"/>
                              <a:cs typeface="Times New Roman" panose="02020603050405020304" pitchFamily="18" charset="0"/>
                            </a:rPr>
                            <m:t>−1</m:t>
                          </m:r>
                        </m:sup>
                      </m:sSup>
                      <m:nary>
                        <m:naryPr>
                          <m:chr m:val="∑"/>
                          <m:limLoc m:val="subSup"/>
                          <m:supHide m:val="on"/>
                          <m:ctrlPr>
                            <a:rPr lang="en-US" b="0" i="1" smtClean="0">
                              <a:latin typeface="Cambria Math" panose="02040503050406030204" pitchFamily="18" charset="0"/>
                              <a:cs typeface="Times New Roman" panose="02020603050405020304" pitchFamily="18" charset="0"/>
                            </a:rPr>
                          </m:ctrlPr>
                        </m:naryPr>
                        <m:sub>
                          <m:r>
                            <m:rPr>
                              <m:brk m:alnAt="9"/>
                            </m:rPr>
                            <a:rPr lang="en-US" b="0" i="1" smtClean="0">
                              <a:latin typeface="Cambria Math" panose="02040503050406030204" pitchFamily="18" charset="0"/>
                              <a:cs typeface="Times New Roman" panose="02020603050405020304" pitchFamily="18" charset="0"/>
                            </a:rPr>
                            <m:t>𝑡</m:t>
                          </m:r>
                        </m:sub>
                        <m:sup/>
                        <m:e>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𝜌</m:t>
                              </m:r>
                              <m:r>
                                <a:rPr lang="en-US" i="1">
                                  <a:latin typeface="Cambria Math" panose="02040503050406030204" pitchFamily="18" charset="0"/>
                                  <a:ea typeface="Cambria Math" panose="02040503050406030204" pitchFamily="18" charset="0"/>
                                  <a:cs typeface="Times New Roman" panose="02020603050405020304" pitchFamily="18" charset="0"/>
                                </a:rPr>
                                <m:t>)</m:t>
                              </m:r>
                            </m:e>
                            <m:sup>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𝑡</m:t>
                              </m:r>
                            </m:sup>
                          </m:sSup>
                          <m:f>
                            <m:fPr>
                              <m:ctrlPr>
                                <a:rPr lang="en-US" i="1" smtClean="0">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𝑀</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b>
                              </m:sSub>
                            </m:den>
                          </m:f>
                        </m:e>
                      </m:nary>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with</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𝑃</m:t>
                          </m:r>
                        </m:e>
                        <m:sub>
                          <m:r>
                            <a:rPr lang="en-US" b="0" i="1" smtClean="0">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bSup>
                      <m:r>
                        <a:rPr lang="en-US"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𝑈</m:t>
                      </m:r>
                      <m:d>
                        <m:dPr>
                          <m:ctrlPr>
                            <a:rPr lang="en-US" b="0" i="1" smtClean="0">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𝜈</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So</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𝑊</m:t>
                              </m:r>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𝜅</m:t>
                      </m:r>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r>
                            <a:rPr lang="en-US" i="1">
                              <a:latin typeface="Cambria Math" panose="02040503050406030204" pitchFamily="18" charset="0"/>
                              <a:ea typeface="Cambria Math" panose="02040503050406030204" pitchFamily="18" charset="0"/>
                              <a:cs typeface="Times New Roman" panose="02020603050405020304" pitchFamily="18" charset="0"/>
                            </a:rPr>
                            <m:t>−1</m:t>
                          </m:r>
                        </m:sup>
                      </m:sSubSup>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𝑈</m:t>
                          </m:r>
                          <m:d>
                            <m:dPr>
                              <m:ctrlPr>
                                <a:rPr lang="en-US" i="1">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𝜈</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bSup>
                      <m:f>
                        <m:f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𝑈</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sub>
                          </m:sSub>
                        </m:den>
                      </m:f>
                      <m:f>
                        <m:f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oMath>
                  </m:oMathPara>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457200" lvl="1"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228458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Marginal impact of carbon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𝑊</m:t>
                              </m:r>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𝜅</m:t>
                      </m:r>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r>
                            <a:rPr lang="en-US" i="1">
                              <a:latin typeface="Cambria Math" panose="02040503050406030204" pitchFamily="18" charset="0"/>
                              <a:ea typeface="Cambria Math" panose="02040503050406030204" pitchFamily="18" charset="0"/>
                              <a:cs typeface="Times New Roman" panose="02020603050405020304" pitchFamily="18" charset="0"/>
                            </a:rPr>
                            <m:t>−1</m:t>
                          </m:r>
                        </m:sup>
                      </m:sSubSup>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𝑈</m:t>
                          </m:r>
                          <m:d>
                            <m:dPr>
                              <m:ctrlPr>
                                <a:rPr lang="en-US" i="1">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𝜈</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bSup>
                      <m:f>
                        <m:f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𝑈</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sub>
                          </m:sSub>
                        </m:den>
                      </m:f>
                      <m:f>
                        <m:f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𝑀</m:t>
                              </m:r>
                            </m:e>
                            <m:sub>
                              <m:r>
                                <a:rPr lang="en-US" i="1">
                                  <a:latin typeface="Cambria Math" panose="02040503050406030204" pitchFamily="18" charset="0"/>
                                  <a:ea typeface="Cambria Math" panose="02040503050406030204" pitchFamily="18" charset="0"/>
                                  <a:cs typeface="Times New Roman" panose="02020603050405020304" pitchFamily="18" charset="0"/>
                                </a:rPr>
                                <m:t>0</m:t>
                              </m:r>
                            </m:sub>
                          </m:sSub>
                        </m:den>
                      </m:f>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For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dirty="0">
                    <a:latin typeface="Candara" panose="020E0502030303020204" pitchFamily="34" charset="0"/>
                    <a:cs typeface="Times New Roman" panose="02020603050405020304" pitchFamily="18" charset="0"/>
                  </a:rPr>
                  <a:t>, population size is not interesting</a:t>
                </a:r>
              </a:p>
              <a:p>
                <a:pPr>
                  <a:lnSpc>
                    <a:spcPct val="100000"/>
                  </a:lnSpc>
                  <a:spcBef>
                    <a:spcPts val="0"/>
                  </a:spcBef>
                </a:pPr>
                <a:r>
                  <a:rPr lang="en-US" dirty="0">
                    <a:latin typeface="Candara" panose="020E0502030303020204" pitchFamily="34" charset="0"/>
                    <a:cs typeface="Times New Roman" panose="02020603050405020304" pitchFamily="18" charset="0"/>
                  </a:rPr>
                  <a:t>For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r>
                      <a:rPr lang="en-US" b="0" i="1" smtClean="0">
                        <a:latin typeface="Cambria Math" panose="02040503050406030204" pitchFamily="18" charset="0"/>
                        <a:ea typeface="Cambria Math" panose="02040503050406030204" pitchFamily="18" charset="0"/>
                        <a:cs typeface="Times New Roman" panose="02020603050405020304" pitchFamily="18" charset="0"/>
                      </a:rPr>
                      <m:t>&gt;0</m:t>
                    </m:r>
                  </m:oMath>
                </a14:m>
                <a:r>
                  <a:rPr lang="en-US" dirty="0">
                    <a:latin typeface="Candara" panose="020E0502030303020204" pitchFamily="34" charset="0"/>
                    <a:cs typeface="Times New Roman" panose="02020603050405020304" pitchFamily="18" charset="0"/>
                  </a:rPr>
                  <a:t>:</a:t>
                </a:r>
              </a:p>
              <a:p>
                <a:pPr lvl="1">
                  <a:lnSpc>
                    <a:spcPct val="100000"/>
                  </a:lnSpc>
                  <a:spcBef>
                    <a:spcPts val="0"/>
                  </a:spcBef>
                </a:pPr>
                <a:r>
                  <a:rPr lang="en-US" sz="2800" dirty="0">
                    <a:latin typeface="Candara" panose="020E0502030303020204" pitchFamily="34" charset="0"/>
                    <a:cs typeface="Times New Roman" panose="02020603050405020304" pitchFamily="18" charset="0"/>
                  </a:rPr>
                  <a:t>If </a:t>
                </a:r>
                <a14:m>
                  <m:oMath xmlns:m="http://schemas.openxmlformats.org/officeDocument/2006/math">
                    <m:f>
                      <m:fPr>
                        <m:type m:val="skw"/>
                        <m:ctrlPr>
                          <a:rPr lang="en-US" sz="2800" i="1" smtClean="0">
                            <a:latin typeface="Cambria Math" panose="02040503050406030204" pitchFamily="18" charset="0"/>
                            <a:cs typeface="Times New Roman" panose="02020603050405020304" pitchFamily="18" charset="0"/>
                          </a:rPr>
                        </m:ctrlPr>
                      </m:fPr>
                      <m:num>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num>
                      <m:den>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𝑀</m:t>
                        </m:r>
                      </m:den>
                    </m:f>
                    <m:r>
                      <a:rPr lang="en-US" sz="2800" b="0" i="1" smtClean="0">
                        <a:latin typeface="Cambria Math" panose="02040503050406030204" pitchFamily="18" charset="0"/>
                        <a:cs typeface="Times New Roman" panose="02020603050405020304" pitchFamily="18" charset="0"/>
                      </a:rPr>
                      <m:t>=0</m:t>
                    </m:r>
                  </m:oMath>
                </a14:m>
                <a:r>
                  <a:rPr lang="en-US" sz="2800" dirty="0">
                    <a:latin typeface="Candara" panose="020E0502030303020204" pitchFamily="34" charset="0"/>
                    <a:cs typeface="Times New Roman" panose="02020603050405020304" pitchFamily="18" charset="0"/>
                  </a:rPr>
                  <a:t>, social cost of carbon is increasing in population size </a:t>
                </a:r>
                <a:r>
                  <a:rPr lang="en-US" dirty="0">
                    <a:latin typeface="Candara" panose="020E0502030303020204" pitchFamily="34" charset="0"/>
                    <a:cs typeface="Times New Roman" panose="02020603050405020304" pitchFamily="18" charset="0"/>
                  </a:rPr>
                  <a:t>(as more people suffer)</a:t>
                </a:r>
                <a:r>
                  <a:rPr lang="en-US" sz="2800" dirty="0">
                    <a:latin typeface="Candara" panose="020E0502030303020204" pitchFamily="34" charset="0"/>
                    <a:cs typeface="Times New Roman" panose="02020603050405020304" pitchFamily="18" charset="0"/>
                  </a:rPr>
                  <a:t> and in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𝜅</m:t>
                    </m:r>
                  </m:oMath>
                </a14:m>
                <a:r>
                  <a:rPr lang="en-US" sz="2800" dirty="0">
                    <a:latin typeface="Candara" panose="020E0502030303020204" pitchFamily="34" charset="0"/>
                    <a:cs typeface="Times New Roman" panose="02020603050405020304" pitchFamily="18" charset="0"/>
                  </a:rPr>
                  <a:t> </a:t>
                </a:r>
                <a:r>
                  <a:rPr lang="en-US" dirty="0">
                    <a:latin typeface="Candara" panose="020E0502030303020204" pitchFamily="34" charset="0"/>
                    <a:cs typeface="Times New Roman" panose="02020603050405020304" pitchFamily="18" charset="0"/>
                  </a:rPr>
                  <a:t>(as we care more)</a:t>
                </a:r>
              </a:p>
              <a:p>
                <a:pPr lvl="1">
                  <a:lnSpc>
                    <a:spcPct val="100000"/>
                  </a:lnSpc>
                  <a:spcBef>
                    <a:spcPts val="0"/>
                  </a:spcBef>
                </a:pPr>
                <a:r>
                  <a:rPr lang="en-US" sz="2800" dirty="0">
                    <a:latin typeface="Candara" panose="020E0502030303020204" pitchFamily="34" charset="0"/>
                    <a:cs typeface="Times New Roman" panose="02020603050405020304" pitchFamily="18" charset="0"/>
                  </a:rPr>
                  <a:t>If </a:t>
                </a:r>
                <a14:m>
                  <m:oMath xmlns:m="http://schemas.openxmlformats.org/officeDocument/2006/math">
                    <m:f>
                      <m:fPr>
                        <m:type m:val="skw"/>
                        <m:ctrlPr>
                          <a:rPr lang="en-US" sz="2800" i="1" smtClean="0">
                            <a:latin typeface="Cambria Math" panose="02040503050406030204" pitchFamily="18" charset="0"/>
                            <a:cs typeface="Times New Roman" panose="02020603050405020304" pitchFamily="18" charset="0"/>
                          </a:rPr>
                        </m:ctrlPr>
                      </m:fPr>
                      <m:num>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num>
                      <m:den>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𝑀</m:t>
                        </m:r>
                      </m:den>
                    </m:f>
                    <m:r>
                      <a:rPr lang="en-US" sz="2800" b="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2800" b="0" i="1" smtClean="0">
                        <a:latin typeface="Cambria Math" panose="02040503050406030204" pitchFamily="18" charset="0"/>
                        <a:cs typeface="Times New Roman" panose="02020603050405020304" pitchFamily="18" charset="0"/>
                      </a:rPr>
                      <m:t>0</m:t>
                    </m:r>
                  </m:oMath>
                </a14:m>
                <a:r>
                  <a:rPr lang="en-US" sz="2800" dirty="0">
                    <a:latin typeface="Candara" panose="020E0502030303020204" pitchFamily="34" charset="0"/>
                    <a:cs typeface="Times New Roman" panose="02020603050405020304" pitchFamily="18" charset="0"/>
                  </a:rPr>
                  <a:t>, social cost of carbon increases </a:t>
                </a:r>
                <a:r>
                  <a:rPr lang="en-US" dirty="0">
                    <a:latin typeface="Candara" panose="020E0502030303020204" pitchFamily="34" charset="0"/>
                    <a:cs typeface="Times New Roman" panose="02020603050405020304" pitchFamily="18" charset="0"/>
                  </a:rPr>
                  <a:t>(as there is an additional negative impact)</a:t>
                </a:r>
                <a:endParaRPr lang="en-US" sz="2800" dirty="0">
                  <a:latin typeface="Candara" panose="020E0502030303020204" pitchFamily="34" charset="0"/>
                  <a:cs typeface="Times New Roman" panose="02020603050405020304" pitchFamily="18" charset="0"/>
                </a:endParaRPr>
              </a:p>
              <a:p>
                <a:pPr lvl="1">
                  <a:lnSpc>
                    <a:spcPct val="100000"/>
                  </a:lnSpc>
                  <a:spcBef>
                    <a:spcPts val="0"/>
                  </a:spcBef>
                </a:pPr>
                <a:r>
                  <a:rPr lang="en-US" sz="2800" dirty="0">
                    <a:latin typeface="Candara" panose="020E0502030303020204" pitchFamily="34" charset="0"/>
                    <a:cs typeface="Times New Roman" panose="02020603050405020304" pitchFamily="18" charset="0"/>
                  </a:rPr>
                  <a:t>If </a:t>
                </a:r>
                <a14:m>
                  <m:oMath xmlns:m="http://schemas.openxmlformats.org/officeDocument/2006/math">
                    <m:r>
                      <a:rPr lang="en-US" sz="2800" b="0" i="0" smtClean="0">
                        <a:latin typeface="Cambria Math" panose="02040503050406030204" pitchFamily="18" charset="0"/>
                        <a:ea typeface="Cambria Math" panose="02040503050406030204" pitchFamily="18" charset="0"/>
                        <a:cs typeface="Times New Roman" panose="02020603050405020304" pitchFamily="18" charset="0"/>
                      </a:rPr>
                      <m:t>0&lt;</m:t>
                    </m:r>
                    <m:r>
                      <a:rPr lang="en-US" sz="2800" i="1" smtClean="0">
                        <a:latin typeface="Cambria Math" panose="02040503050406030204" pitchFamily="18" charset="0"/>
                        <a:ea typeface="Cambria Math" panose="02040503050406030204" pitchFamily="18" charset="0"/>
                        <a:cs typeface="Times New Roman" panose="02020603050405020304" pitchFamily="18" charset="0"/>
                      </a:rPr>
                      <m:t>𝜈</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𝑈</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𝑐</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Candara" panose="020E0502030303020204" pitchFamily="34" charset="0"/>
                    <a:cs typeface="Times New Roman" panose="02020603050405020304" pitchFamily="18" charset="0"/>
                  </a:rPr>
                  <a:t>, increase is dampened </a:t>
                </a:r>
                <a:r>
                  <a:rPr lang="en-US" dirty="0">
                    <a:latin typeface="Candara" panose="020E0502030303020204" pitchFamily="34" charset="0"/>
                    <a:cs typeface="Times New Roman" panose="02020603050405020304" pitchFamily="18" charset="0"/>
                  </a:rPr>
                  <a:t>(as utility of not-existing falls)</a:t>
                </a:r>
                <a:endParaRPr lang="en-US" sz="2800"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r="-437"/>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219249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Integrated Assessment Model</a:t>
            </a:r>
          </a:p>
        </p:txBody>
      </p:sp>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Carbon cycle: Maier-Reimer – </a:t>
            </a:r>
            <a:r>
              <a:rPr lang="en-US" dirty="0" err="1">
                <a:latin typeface="Candara" panose="020E0502030303020204" pitchFamily="34" charset="0"/>
                <a:cs typeface="Times New Roman" panose="02020603050405020304" pitchFamily="18" charset="0"/>
              </a:rPr>
              <a:t>Hasselmann</a:t>
            </a:r>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Climate: Schneider – Thomson</a:t>
            </a:r>
          </a:p>
          <a:p>
            <a:pPr>
              <a:lnSpc>
                <a:spcPct val="100000"/>
              </a:lnSpc>
              <a:spcBef>
                <a:spcPts val="0"/>
              </a:spcBef>
            </a:pPr>
            <a:r>
              <a:rPr lang="en-US" dirty="0">
                <a:latin typeface="Candara" panose="020E0502030303020204" pitchFamily="34" charset="0"/>
                <a:cs typeface="Times New Roman" panose="02020603050405020304" pitchFamily="18" charset="0"/>
              </a:rPr>
              <a:t>Growth: Solow – Swan</a:t>
            </a:r>
          </a:p>
          <a:p>
            <a:pPr>
              <a:lnSpc>
                <a:spcPct val="100000"/>
              </a:lnSpc>
              <a:spcBef>
                <a:spcPts val="0"/>
              </a:spcBef>
            </a:pPr>
            <a:r>
              <a:rPr lang="en-US" dirty="0">
                <a:latin typeface="Candara" panose="020E0502030303020204" pitchFamily="34" charset="0"/>
                <a:cs typeface="Times New Roman" panose="02020603050405020304" pitchFamily="18" charset="0"/>
              </a:rPr>
              <a:t>Energy use, emissions: Nordhaus</a:t>
            </a:r>
          </a:p>
          <a:p>
            <a:pPr>
              <a:lnSpc>
                <a:spcPct val="100000"/>
              </a:lnSpc>
              <a:spcBef>
                <a:spcPts val="0"/>
              </a:spcBef>
            </a:pPr>
            <a:r>
              <a:rPr lang="en-US" dirty="0">
                <a:latin typeface="Candara" panose="020E0502030303020204" pitchFamily="34" charset="0"/>
                <a:cs typeface="Times New Roman" panose="02020603050405020304" pitchFamily="18" charset="0"/>
              </a:rPr>
              <a:t>Impacts: Nordhaus </a:t>
            </a:r>
            <a:r>
              <a:rPr lang="en-US" dirty="0">
                <a:solidFill>
                  <a:srgbClr val="C00000"/>
                </a:solidFill>
                <a:latin typeface="Candara" panose="020E0502030303020204" pitchFamily="34" charset="0"/>
                <a:cs typeface="Times New Roman" panose="02020603050405020304" pitchFamily="18" charset="0"/>
              </a:rPr>
              <a:t>– Schelling</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Non-standard:</a:t>
            </a:r>
          </a:p>
          <a:p>
            <a:pPr lvl="1">
              <a:lnSpc>
                <a:spcPct val="100000"/>
              </a:lnSpc>
              <a:spcBef>
                <a:spcPts val="0"/>
              </a:spcBef>
            </a:pPr>
            <a:r>
              <a:rPr lang="en-US" sz="2800" dirty="0">
                <a:latin typeface="Candara" panose="020E0502030303020204" pitchFamily="34" charset="0"/>
                <a:cs typeface="Times New Roman" panose="02020603050405020304" pitchFamily="18" charset="0"/>
              </a:rPr>
              <a:t>Climate change impacts on mortality: Bressler</a:t>
            </a:r>
          </a:p>
          <a:p>
            <a:pPr lvl="2">
              <a:lnSpc>
                <a:spcPct val="100000"/>
              </a:lnSpc>
              <a:spcBef>
                <a:spcPts val="0"/>
              </a:spcBef>
            </a:pPr>
            <a:r>
              <a:rPr lang="en-US" sz="2400" dirty="0">
                <a:latin typeface="Candara" panose="020E0502030303020204" pitchFamily="34" charset="0"/>
                <a:cs typeface="Times New Roman" panose="02020603050405020304" pitchFamily="18" charset="0"/>
              </a:rPr>
              <a:t>Mortality increases by 0.96%/K</a:t>
            </a:r>
          </a:p>
          <a:p>
            <a:pPr lvl="1">
              <a:lnSpc>
                <a:spcPct val="100000"/>
              </a:lnSpc>
              <a:spcBef>
                <a:spcPts val="0"/>
              </a:spcBef>
            </a:pPr>
            <a:r>
              <a:rPr lang="en-US" sz="2800" dirty="0">
                <a:latin typeface="Candara" panose="020E0502030303020204" pitchFamily="34" charset="0"/>
                <a:cs typeface="Times New Roman" panose="02020603050405020304" pitchFamily="18" charset="0"/>
              </a:rPr>
              <a:t>Impact of economic growth on fertility and mortality: This paper</a:t>
            </a:r>
          </a:p>
          <a:p>
            <a:pPr lvl="2">
              <a:lnSpc>
                <a:spcPct val="100000"/>
              </a:lnSpc>
              <a:spcBef>
                <a:spcPts val="0"/>
              </a:spcBef>
            </a:pPr>
            <a:r>
              <a:rPr lang="en-US" sz="2400" dirty="0">
                <a:latin typeface="Candara" panose="020E0502030303020204" pitchFamily="34" charset="0"/>
                <a:cs typeface="Times New Roman" panose="02020603050405020304" pitchFamily="18" charset="0"/>
              </a:rPr>
              <a:t>Change in population growth: -0.012 ln(Y/P)</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5"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396561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7306A-2DF2-BF6D-60FC-EC2BDD920899}"/>
              </a:ext>
            </a:extLst>
          </p:cNvPr>
          <p:cNvPicPr>
            <a:picLocks noChangeAspect="1"/>
          </p:cNvPicPr>
          <p:nvPr/>
        </p:nvPicPr>
        <p:blipFill>
          <a:blip r:embed="rId2"/>
          <a:stretch>
            <a:fillRect/>
          </a:stretch>
        </p:blipFill>
        <p:spPr>
          <a:xfrm>
            <a:off x="0" y="-1"/>
            <a:ext cx="9144000" cy="6643159"/>
          </a:xfrm>
          <a:prstGeom prst="rect">
            <a:avLst/>
          </a:prstGeom>
        </p:spPr>
      </p:pic>
      <p:sp>
        <p:nvSpPr>
          <p:cNvPr id="2" name="TextBox 1">
            <a:extLst>
              <a:ext uri="{FF2B5EF4-FFF2-40B4-BE49-F238E27FC236}">
                <a16:creationId xmlns:a16="http://schemas.microsoft.com/office/drawing/2014/main" id="{B2C2234D-078F-BD2D-7091-877037EF212F}"/>
              </a:ext>
            </a:extLst>
          </p:cNvPr>
          <p:cNvSpPr txBox="1"/>
          <p:nvPr/>
        </p:nvSpPr>
        <p:spPr>
          <a:xfrm>
            <a:off x="0" y="6488668"/>
            <a:ext cx="4609916" cy="369332"/>
          </a:xfrm>
          <a:prstGeom prst="rect">
            <a:avLst/>
          </a:prstGeom>
          <a:noFill/>
        </p:spPr>
        <p:txBody>
          <a:bodyPr wrap="none" rtlCol="0">
            <a:spAutoFit/>
          </a:bodyPr>
          <a:lstStyle/>
          <a:p>
            <a:r>
              <a:rPr lang="en-GB" dirty="0"/>
              <a:t>PRTP = 1%; EMUC = 1; SSP2; I = -1.4%; e = -0.36</a:t>
            </a:r>
          </a:p>
        </p:txBody>
      </p:sp>
    </p:spTree>
    <p:extLst>
      <p:ext uri="{BB962C8B-B14F-4D97-AF65-F5344CB8AC3E}">
        <p14:creationId xmlns:p14="http://schemas.microsoft.com/office/powerpoint/2010/main" val="172108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Interpretation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Social cost of carbon increases in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oMath>
                </a14:m>
                <a:r>
                  <a:rPr lang="en-US" dirty="0">
                    <a:latin typeface="Candara" panose="020E0502030303020204" pitchFamily="34" charset="0"/>
                    <a:cs typeface="Times New Roman" panose="02020603050405020304" pitchFamily="18" charset="0"/>
                  </a:rPr>
                  <a:t> which determines how it scales with population</a:t>
                </a:r>
              </a:p>
              <a:p>
                <a:pPr>
                  <a:lnSpc>
                    <a:spcPct val="100000"/>
                  </a:lnSpc>
                  <a:spcBef>
                    <a:spcPts val="0"/>
                  </a:spcBef>
                </a:pPr>
                <a:r>
                  <a:rPr lang="en-US" dirty="0">
                    <a:latin typeface="Candara" panose="020E0502030303020204" pitchFamily="34" charset="0"/>
                    <a:cs typeface="Times New Roman" panose="02020603050405020304" pitchFamily="18" charset="0"/>
                  </a:rPr>
                  <a:t>Critical level utility is irrelevant if population is exogenous</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427220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039C6-C14A-0175-7F48-04CEF1DE7DAE}"/>
              </a:ext>
            </a:extLst>
          </p:cNvPr>
          <p:cNvPicPr>
            <a:picLocks noChangeAspect="1"/>
          </p:cNvPicPr>
          <p:nvPr/>
        </p:nvPicPr>
        <p:blipFill>
          <a:blip r:embed="rId2"/>
          <a:stretch>
            <a:fillRect/>
          </a:stretch>
        </p:blipFill>
        <p:spPr>
          <a:xfrm>
            <a:off x="0" y="-1"/>
            <a:ext cx="9144000" cy="6643159"/>
          </a:xfrm>
          <a:prstGeom prst="rect">
            <a:avLst/>
          </a:prstGeom>
        </p:spPr>
      </p:pic>
      <p:sp>
        <p:nvSpPr>
          <p:cNvPr id="3" name="TextBox 2">
            <a:extLst>
              <a:ext uri="{FF2B5EF4-FFF2-40B4-BE49-F238E27FC236}">
                <a16:creationId xmlns:a16="http://schemas.microsoft.com/office/drawing/2014/main" id="{C0C332E6-3FDD-217F-32DA-CC666BBF93FA}"/>
              </a:ext>
            </a:extLst>
          </p:cNvPr>
          <p:cNvSpPr txBox="1"/>
          <p:nvPr/>
        </p:nvSpPr>
        <p:spPr>
          <a:xfrm>
            <a:off x="0" y="6488668"/>
            <a:ext cx="4609916" cy="369332"/>
          </a:xfrm>
          <a:prstGeom prst="rect">
            <a:avLst/>
          </a:prstGeom>
          <a:noFill/>
        </p:spPr>
        <p:txBody>
          <a:bodyPr wrap="none" rtlCol="0">
            <a:spAutoFit/>
          </a:bodyPr>
          <a:lstStyle/>
          <a:p>
            <a:r>
              <a:rPr lang="en-GB" dirty="0"/>
              <a:t>PRTP = 1%; EMUC = 1; SSP2; I = -1.4%; e = -0.36</a:t>
            </a:r>
          </a:p>
        </p:txBody>
      </p:sp>
    </p:spTree>
    <p:extLst>
      <p:ext uri="{BB962C8B-B14F-4D97-AF65-F5344CB8AC3E}">
        <p14:creationId xmlns:p14="http://schemas.microsoft.com/office/powerpoint/2010/main" val="306820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Interpretation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Social cost of carbon increases in </a:t>
                </a:r>
                <a14:m>
                  <m:oMath xmlns:m="http://schemas.openxmlformats.org/officeDocument/2006/math">
                    <m:r>
                      <a:rPr lang="en-US" i="1" smtClean="0">
                        <a:solidFill>
                          <a:schemeClr val="bg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𝜅</m:t>
                    </m:r>
                  </m:oMath>
                </a14:m>
                <a:r>
                  <a:rPr lang="en-US" dirty="0">
                    <a:solidFill>
                      <a:schemeClr val="bg1">
                        <a:lumMod val="50000"/>
                      </a:schemeClr>
                    </a:solidFill>
                    <a:latin typeface="Candara" panose="020E0502030303020204" pitchFamily="34" charset="0"/>
                    <a:cs typeface="Times New Roman" panose="02020603050405020304" pitchFamily="18" charset="0"/>
                  </a:rPr>
                  <a:t> which determines how it scales with population</a:t>
                </a:r>
              </a:p>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Critical level utility is irrelevant if population is exogenous</a:t>
                </a:r>
              </a:p>
              <a:p>
                <a:pPr>
                  <a:lnSpc>
                    <a:spcPct val="100000"/>
                  </a:lnSpc>
                  <a:spcBef>
                    <a:spcPts val="0"/>
                  </a:spcBef>
                </a:pPr>
                <a:r>
                  <a:rPr lang="en-US" dirty="0">
                    <a:latin typeface="Candara" panose="020E0502030303020204" pitchFamily="34" charset="0"/>
                    <a:cs typeface="Times New Roman" panose="02020603050405020304" pitchFamily="18" charset="0"/>
                  </a:rPr>
                  <a:t>Social cost of carbon increases if climate change reduces the growth rate of the economy</a:t>
                </a:r>
              </a:p>
              <a:p>
                <a:pPr>
                  <a:lnSpc>
                    <a:spcPct val="100000"/>
                  </a:lnSpc>
                  <a:spcBef>
                    <a:spcPts val="0"/>
                  </a:spcBef>
                </a:pPr>
                <a:r>
                  <a:rPr lang="en-US" dirty="0">
                    <a:latin typeface="Candara" panose="020E0502030303020204" pitchFamily="34" charset="0"/>
                    <a:cs typeface="Times New Roman" panose="02020603050405020304" pitchFamily="18" charset="0"/>
                  </a:rPr>
                  <a:t>The resulting increase in population growth reduces the social cost of carbon</a:t>
                </a:r>
              </a:p>
              <a:p>
                <a:pPr>
                  <a:lnSpc>
                    <a:spcPct val="100000"/>
                  </a:lnSpc>
                  <a:spcBef>
                    <a:spcPts val="0"/>
                  </a:spcBef>
                </a:pPr>
                <a:r>
                  <a:rPr lang="en-US" dirty="0">
                    <a:latin typeface="Candara" panose="020E0502030303020204" pitchFamily="34" charset="0"/>
                    <a:cs typeface="Times New Roman" panose="02020603050405020304" pitchFamily="18" charset="0"/>
                  </a:rPr>
                  <a:t>Critical level utility dampens this effect</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32221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Social cost of carbon</a:t>
            </a:r>
          </a:p>
        </p:txBody>
      </p:sp>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The social cost of carbon is the damage done by emitting one additional </a:t>
            </a:r>
            <a:r>
              <a:rPr lang="en-US" dirty="0" err="1">
                <a:latin typeface="Candara" panose="020E0502030303020204" pitchFamily="34" charset="0"/>
                <a:cs typeface="Times New Roman" panose="02020603050405020304" pitchFamily="18" charset="0"/>
              </a:rPr>
              <a:t>tonne</a:t>
            </a:r>
            <a:r>
              <a:rPr lang="en-US" dirty="0">
                <a:latin typeface="Candara" panose="020E0502030303020204" pitchFamily="34" charset="0"/>
                <a:cs typeface="Times New Roman" panose="02020603050405020304" pitchFamily="18" charset="0"/>
              </a:rPr>
              <a:t> of carbon dioxide</a:t>
            </a:r>
          </a:p>
          <a:p>
            <a:pPr>
              <a:lnSpc>
                <a:spcPct val="100000"/>
              </a:lnSpc>
              <a:spcBef>
                <a:spcPts val="0"/>
              </a:spcBef>
            </a:pPr>
            <a:r>
              <a:rPr lang="en-US" sz="2800" dirty="0">
                <a:latin typeface="Candara" panose="020E0502030303020204" pitchFamily="34" charset="0"/>
                <a:cs typeface="Times New Roman" panose="02020603050405020304" pitchFamily="18" charset="0"/>
              </a:rPr>
              <a:t>If evaluated along the optimal emissions trajectory, it is the Pigou</a:t>
            </a:r>
            <a:r>
              <a:rPr lang="en-US" dirty="0">
                <a:latin typeface="Candara" panose="020E0502030303020204" pitchFamily="34" charset="0"/>
                <a:cs typeface="Times New Roman" panose="02020603050405020304" pitchFamily="18" charset="0"/>
              </a:rPr>
              <a:t>-Bator tax that internalizes the externality and restores efficiency</a:t>
            </a:r>
          </a:p>
          <a:p>
            <a:pPr>
              <a:lnSpc>
                <a:spcPct val="100000"/>
              </a:lnSpc>
              <a:spcBef>
                <a:spcPts val="0"/>
              </a:spcBef>
            </a:pPr>
            <a:r>
              <a:rPr lang="en-US" sz="2800" dirty="0">
                <a:latin typeface="Candara" panose="020E0502030303020204" pitchFamily="34" charset="0"/>
                <a:cs typeface="Times New Roman" panose="02020603050405020304" pitchFamily="18" charset="0"/>
              </a:rPr>
              <a:t>The social cost of carbon is estimated </a:t>
            </a:r>
            <a:r>
              <a:rPr lang="en-US" dirty="0">
                <a:latin typeface="Candara" panose="020E0502030303020204" pitchFamily="34" charset="0"/>
                <a:cs typeface="Times New Roman" panose="02020603050405020304" pitchFamily="18" charset="0"/>
              </a:rPr>
              <a:t>with integrated assessment models that capture the cause-effect chain from emissions to impacts</a:t>
            </a:r>
          </a:p>
          <a:p>
            <a:pPr>
              <a:lnSpc>
                <a:spcPct val="100000"/>
              </a:lnSpc>
              <a:spcBef>
                <a:spcPts val="0"/>
              </a:spcBef>
            </a:pPr>
            <a:r>
              <a:rPr lang="en-US" sz="2800" dirty="0">
                <a:latin typeface="Candara" panose="020E0502030303020204" pitchFamily="34" charset="0"/>
                <a:cs typeface="Times New Roman" panose="02020603050405020304" pitchFamily="18" charset="0"/>
              </a:rPr>
              <a:t>Integrated assessment models typically </a:t>
            </a:r>
            <a:r>
              <a:rPr lang="en-US" dirty="0">
                <a:latin typeface="Candara" panose="020E0502030303020204" pitchFamily="34" charset="0"/>
                <a:cs typeface="Times New Roman" panose="02020603050405020304" pitchFamily="18" charset="0"/>
              </a:rPr>
              <a:t>take population growth as given – it is not</a:t>
            </a:r>
          </a:p>
          <a:p>
            <a:pPr>
              <a:lnSpc>
                <a:spcPct val="100000"/>
              </a:lnSpc>
              <a:spcBef>
                <a:spcPts val="0"/>
              </a:spcBef>
            </a:pPr>
            <a:r>
              <a:rPr lang="en-US" sz="2800" dirty="0">
                <a:latin typeface="Candara" panose="020E0502030303020204" pitchFamily="34" charset="0"/>
                <a:cs typeface="Times New Roman" panose="02020603050405020304" pitchFamily="18" charset="0"/>
              </a:rPr>
              <a:t>Demo-economic models are complicated and </a:t>
            </a:r>
            <a:r>
              <a:rPr lang="en-US" sz="2800" b="1" dirty="0">
                <a:latin typeface="Candara" panose="020E0502030303020204" pitchFamily="34" charset="0"/>
                <a:cs typeface="Times New Roman" panose="02020603050405020304" pitchFamily="18" charset="0"/>
              </a:rPr>
              <a:t>welfare is hard if population is endogenous</a:t>
            </a:r>
          </a:p>
        </p:txBody>
      </p:sp>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5"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192021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2EDA2-97F0-8E3F-7196-21B62D466F7C}"/>
              </a:ext>
            </a:extLst>
          </p:cNvPr>
          <p:cNvPicPr>
            <a:picLocks noChangeAspect="1"/>
          </p:cNvPicPr>
          <p:nvPr/>
        </p:nvPicPr>
        <p:blipFill>
          <a:blip r:embed="rId2"/>
          <a:stretch>
            <a:fillRect/>
          </a:stretch>
        </p:blipFill>
        <p:spPr>
          <a:xfrm>
            <a:off x="-1" y="0"/>
            <a:ext cx="9150233" cy="6647688"/>
          </a:xfrm>
          <a:prstGeom prst="rect">
            <a:avLst/>
          </a:prstGeom>
        </p:spPr>
      </p:pic>
      <p:sp>
        <p:nvSpPr>
          <p:cNvPr id="2" name="TextBox 1">
            <a:extLst>
              <a:ext uri="{FF2B5EF4-FFF2-40B4-BE49-F238E27FC236}">
                <a16:creationId xmlns:a16="http://schemas.microsoft.com/office/drawing/2014/main" id="{0B50A97F-F325-7438-1A3C-3D3175D6535E}"/>
              </a:ext>
            </a:extLst>
          </p:cNvPr>
          <p:cNvSpPr txBox="1"/>
          <p:nvPr/>
        </p:nvSpPr>
        <p:spPr>
          <a:xfrm>
            <a:off x="0" y="6488668"/>
            <a:ext cx="4609916" cy="369332"/>
          </a:xfrm>
          <a:prstGeom prst="rect">
            <a:avLst/>
          </a:prstGeom>
          <a:noFill/>
        </p:spPr>
        <p:txBody>
          <a:bodyPr wrap="none" rtlCol="0">
            <a:spAutoFit/>
          </a:bodyPr>
          <a:lstStyle/>
          <a:p>
            <a:r>
              <a:rPr lang="en-GB" dirty="0"/>
              <a:t>PRTP = 1%; EMUC = 1; SSP2; I = -1.4%; e = -0.36</a:t>
            </a:r>
          </a:p>
        </p:txBody>
      </p:sp>
      <p:sp>
        <p:nvSpPr>
          <p:cNvPr id="4" name="TextBox 3">
            <a:extLst>
              <a:ext uri="{FF2B5EF4-FFF2-40B4-BE49-F238E27FC236}">
                <a16:creationId xmlns:a16="http://schemas.microsoft.com/office/drawing/2014/main" id="{01989323-49D4-A02B-B314-A377A93C2B4A}"/>
              </a:ext>
            </a:extLst>
          </p:cNvPr>
          <p:cNvSpPr txBox="1"/>
          <p:nvPr/>
        </p:nvSpPr>
        <p:spPr>
          <a:xfrm>
            <a:off x="7202424" y="210312"/>
            <a:ext cx="1592295" cy="369332"/>
          </a:xfrm>
          <a:prstGeom prst="rect">
            <a:avLst/>
          </a:prstGeom>
          <a:noFill/>
        </p:spPr>
        <p:txBody>
          <a:bodyPr wrap="none" rtlCol="0">
            <a:spAutoFit/>
          </a:bodyPr>
          <a:lstStyle/>
          <a:p>
            <a:r>
              <a:rPr lang="en-GB" dirty="0"/>
              <a:t>Bressler (2021)</a:t>
            </a:r>
          </a:p>
        </p:txBody>
      </p:sp>
    </p:spTree>
    <p:extLst>
      <p:ext uri="{BB962C8B-B14F-4D97-AF65-F5344CB8AC3E}">
        <p14:creationId xmlns:p14="http://schemas.microsoft.com/office/powerpoint/2010/main" val="196500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Interpretation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Social cost of carbon increases in </a:t>
                </a:r>
                <a14:m>
                  <m:oMath xmlns:m="http://schemas.openxmlformats.org/officeDocument/2006/math">
                    <m:r>
                      <a:rPr lang="en-US" i="1" smtClean="0">
                        <a:solidFill>
                          <a:schemeClr val="bg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𝜅</m:t>
                    </m:r>
                  </m:oMath>
                </a14:m>
                <a:r>
                  <a:rPr lang="en-US" dirty="0">
                    <a:solidFill>
                      <a:schemeClr val="bg1">
                        <a:lumMod val="50000"/>
                      </a:schemeClr>
                    </a:solidFill>
                    <a:latin typeface="Candara" panose="020E0502030303020204" pitchFamily="34" charset="0"/>
                    <a:cs typeface="Times New Roman" panose="02020603050405020304" pitchFamily="18" charset="0"/>
                  </a:rPr>
                  <a:t> which determines how it scales with population</a:t>
                </a:r>
              </a:p>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Critical level utility is irrelevant if population is exogenous</a:t>
                </a:r>
              </a:p>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Social cost of carbon increases if climate change reduces the growth rate of the economy</a:t>
                </a:r>
              </a:p>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The resulting increase in population growth reduces the social cost of carbon</a:t>
                </a:r>
              </a:p>
              <a:p>
                <a:pPr>
                  <a:lnSpc>
                    <a:spcPct val="100000"/>
                  </a:lnSpc>
                  <a:spcBef>
                    <a:spcPts val="0"/>
                  </a:spcBef>
                </a:pPr>
                <a:r>
                  <a:rPr lang="en-US" dirty="0">
                    <a:solidFill>
                      <a:schemeClr val="bg1">
                        <a:lumMod val="50000"/>
                      </a:schemeClr>
                    </a:solidFill>
                    <a:latin typeface="Candara" panose="020E0502030303020204" pitchFamily="34" charset="0"/>
                    <a:cs typeface="Times New Roman" panose="02020603050405020304" pitchFamily="18" charset="0"/>
                  </a:rPr>
                  <a:t>Critical level utility dampens this effect</a:t>
                </a:r>
              </a:p>
              <a:p>
                <a:pPr>
                  <a:lnSpc>
                    <a:spcPct val="100000"/>
                  </a:lnSpc>
                  <a:spcBef>
                    <a:spcPts val="0"/>
                  </a:spcBef>
                </a:pPr>
                <a:r>
                  <a:rPr lang="en-US" dirty="0">
                    <a:latin typeface="Candara" panose="020E0502030303020204" pitchFamily="34" charset="0"/>
                    <a:cs typeface="Times New Roman" panose="02020603050405020304" pitchFamily="18" charset="0"/>
                  </a:rPr>
                  <a:t>Social cost of carbon increases if climate change increases mortality; this effect dominates the above</a:t>
                </a:r>
              </a:p>
              <a:p>
                <a:pPr>
                  <a:lnSpc>
                    <a:spcPct val="100000"/>
                  </a:lnSpc>
                  <a:spcBef>
                    <a:spcPts val="0"/>
                  </a:spcBef>
                </a:pPr>
                <a:r>
                  <a:rPr lang="en-US" dirty="0">
                    <a:latin typeface="Candara" panose="020E0502030303020204" pitchFamily="34" charset="0"/>
                    <a:cs typeface="Times New Roman" panose="02020603050405020304" pitchFamily="18" charset="0"/>
                  </a:rPr>
                  <a:t>Critical level utility dampens this effect</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r="-437" b="-4245"/>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270961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C3BF7-6CAC-0CE9-7607-6E2EEBCEBD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B99C9F-BBD2-32E5-65E4-BE71C3F0894B}"/>
              </a:ext>
            </a:extLst>
          </p:cNvPr>
          <p:cNvPicPr>
            <a:picLocks noChangeAspect="1"/>
          </p:cNvPicPr>
          <p:nvPr/>
        </p:nvPicPr>
        <p:blipFill>
          <a:blip r:embed="rId2"/>
          <a:stretch>
            <a:fillRect/>
          </a:stretch>
        </p:blipFill>
        <p:spPr>
          <a:xfrm>
            <a:off x="-1" y="0"/>
            <a:ext cx="9150233" cy="6647688"/>
          </a:xfrm>
          <a:prstGeom prst="rect">
            <a:avLst/>
          </a:prstGeom>
        </p:spPr>
      </p:pic>
      <p:pic>
        <p:nvPicPr>
          <p:cNvPr id="2" name="Picture 1">
            <a:extLst>
              <a:ext uri="{FF2B5EF4-FFF2-40B4-BE49-F238E27FC236}">
                <a16:creationId xmlns:a16="http://schemas.microsoft.com/office/drawing/2014/main" id="{72F12618-DB4F-EAAA-ED24-16AE2C45E4D0}"/>
              </a:ext>
            </a:extLst>
          </p:cNvPr>
          <p:cNvPicPr>
            <a:picLocks noChangeAspect="1"/>
          </p:cNvPicPr>
          <p:nvPr/>
        </p:nvPicPr>
        <p:blipFill>
          <a:blip r:embed="rId3"/>
          <a:stretch>
            <a:fillRect/>
          </a:stretch>
        </p:blipFill>
        <p:spPr>
          <a:xfrm>
            <a:off x="1046988" y="2588446"/>
            <a:ext cx="5847588" cy="4248301"/>
          </a:xfrm>
          <a:prstGeom prst="rect">
            <a:avLst/>
          </a:prstGeom>
        </p:spPr>
      </p:pic>
      <p:sp>
        <p:nvSpPr>
          <p:cNvPr id="5" name="TextBox 4">
            <a:extLst>
              <a:ext uri="{FF2B5EF4-FFF2-40B4-BE49-F238E27FC236}">
                <a16:creationId xmlns:a16="http://schemas.microsoft.com/office/drawing/2014/main" id="{FBCAD98B-4683-B504-388A-5FFF7367783B}"/>
              </a:ext>
            </a:extLst>
          </p:cNvPr>
          <p:cNvSpPr txBox="1"/>
          <p:nvPr/>
        </p:nvSpPr>
        <p:spPr>
          <a:xfrm>
            <a:off x="1819656" y="5042118"/>
            <a:ext cx="6574536" cy="1815882"/>
          </a:xfrm>
          <a:prstGeom prst="rect">
            <a:avLst/>
          </a:prstGeom>
          <a:noFill/>
        </p:spPr>
        <p:txBody>
          <a:bodyPr wrap="square" rtlCol="0">
            <a:spAutoFit/>
          </a:bodyPr>
          <a:lstStyle/>
          <a:p>
            <a:r>
              <a:rPr lang="en-GB" sz="2800" dirty="0">
                <a:latin typeface="Candara" panose="020E0502030303020204" pitchFamily="34" charset="0"/>
              </a:rPr>
              <a:t>In a Solow-Swan model, higher mortality means more capital per worker means richer people means reduced vulnerability to climate change.</a:t>
            </a:r>
          </a:p>
        </p:txBody>
      </p:sp>
    </p:spTree>
    <p:extLst>
      <p:ext uri="{BB962C8B-B14F-4D97-AF65-F5344CB8AC3E}">
        <p14:creationId xmlns:p14="http://schemas.microsoft.com/office/powerpoint/2010/main" val="9263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5EB5-72FE-95F5-6F1B-E40A4EB37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B5A22-93A3-1FA9-518F-F08E3C209612}"/>
              </a:ext>
            </a:extLst>
          </p:cNvPr>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Parameters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8E44A1-7940-ED3E-91D1-5EED1C21C80E}"/>
                  </a:ext>
                </a:extLst>
              </p:cNvPr>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The Ramsey rule with population</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𝑟</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𝜌</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𝑔</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𝜅</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𝑔</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𝑝</m:t>
                          </m:r>
                        </m:sub>
                      </m:sSub>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If we keep the social discount rate (or interest rate) as is, then the pure rate of time preference (say) is increasing in the population elasticity of welfare</a:t>
                </a:r>
              </a:p>
            </p:txBody>
          </p:sp>
        </mc:Choice>
        <mc:Fallback xmlns="">
          <p:sp>
            <p:nvSpPr>
              <p:cNvPr id="3" name="Content Placeholder 2">
                <a:extLst>
                  <a:ext uri="{FF2B5EF4-FFF2-40B4-BE49-F238E27FC236}">
                    <a16:creationId xmlns:a16="http://schemas.microsoft.com/office/drawing/2014/main" id="{4A8E44A1-7940-ED3E-91D1-5EED1C21C80E}"/>
                  </a:ext>
                </a:extLst>
              </p:cNvPr>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09997887-CA45-6CF4-3A3B-6241D9842159}"/>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a:extLst>
                          <a:ext uri="{FF2B5EF4-FFF2-40B4-BE49-F238E27FC236}">
                            <a16:creationId xmlns:a16="http://schemas.microsoft.com/office/drawing/2014/main" id="{AC614B25-F884-FAB2-CEA2-2A8512F04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D90FD32B-7086-7F1B-EDB5-F1C9307B6C03}"/>
              </a:ext>
            </a:extLst>
          </p:cNvPr>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403038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F2044-BB0E-465E-8E22-4C697929DBE4}"/>
              </a:ext>
            </a:extLst>
          </p:cNvPr>
          <p:cNvPicPr>
            <a:picLocks noChangeAspect="1"/>
          </p:cNvPicPr>
          <p:nvPr/>
        </p:nvPicPr>
        <p:blipFill>
          <a:blip r:embed="rId2"/>
          <a:stretch>
            <a:fillRect/>
          </a:stretch>
        </p:blipFill>
        <p:spPr>
          <a:xfrm>
            <a:off x="0" y="0"/>
            <a:ext cx="9144000" cy="6638200"/>
          </a:xfrm>
          <a:prstGeom prst="rect">
            <a:avLst/>
          </a:prstGeom>
        </p:spPr>
      </p:pic>
    </p:spTree>
    <p:extLst>
      <p:ext uri="{BB962C8B-B14F-4D97-AF65-F5344CB8AC3E}">
        <p14:creationId xmlns:p14="http://schemas.microsoft.com/office/powerpoint/2010/main" val="389542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0174-0A1D-19A7-FAA9-5B9101A72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89F85-ADD3-308F-1CAE-952A9E1374EE}"/>
              </a:ext>
            </a:extLst>
          </p:cNvPr>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BDBF7ABB-F2D1-3BC7-2FB4-353707D010A4}"/>
              </a:ext>
            </a:extLst>
          </p:cNvPr>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The social cost of carbon is very sensitive to endogenous population growth</a:t>
            </a:r>
          </a:p>
          <a:p>
            <a:pPr>
              <a:lnSpc>
                <a:spcPct val="100000"/>
              </a:lnSpc>
              <a:spcBef>
                <a:spcPts val="0"/>
              </a:spcBef>
            </a:pPr>
            <a:endParaRPr lang="en-US" dirty="0">
              <a:latin typeface="Candara" panose="020E0502030303020204" pitchFamily="34"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AC614B25-F884-FAB2-CEA2-2A8512F04396}"/>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a:extLst>
                          <a:ext uri="{FF2B5EF4-FFF2-40B4-BE49-F238E27FC236}">
                            <a16:creationId xmlns:a16="http://schemas.microsoft.com/office/drawing/2014/main" id="{BE56B845-2158-A464-F98B-8C1D3B023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6D74B1CA-113C-4000-EB8B-86E4A50B4A8A}"/>
              </a:ext>
            </a:extLst>
          </p:cNvPr>
          <p:cNvPicPr>
            <a:picLocks noChangeAspect="1"/>
          </p:cNvPicPr>
          <p:nvPr/>
        </p:nvPicPr>
        <p:blipFill>
          <a:blip r:embed="rId5" cstate="print"/>
          <a:stretch>
            <a:fillRect/>
          </a:stretch>
        </p:blipFill>
        <p:spPr>
          <a:xfrm>
            <a:off x="7543482" y="6245524"/>
            <a:ext cx="884526" cy="514350"/>
          </a:xfrm>
          <a:prstGeom prst="rect">
            <a:avLst/>
          </a:prstGeom>
        </p:spPr>
      </p:pic>
      <p:pic>
        <p:nvPicPr>
          <p:cNvPr id="8" name="Picture 7">
            <a:extLst>
              <a:ext uri="{FF2B5EF4-FFF2-40B4-BE49-F238E27FC236}">
                <a16:creationId xmlns:a16="http://schemas.microsoft.com/office/drawing/2014/main" id="{F2FED9B4-54DC-DA65-6223-0AC0F0D91000}"/>
              </a:ext>
            </a:extLst>
          </p:cNvPr>
          <p:cNvPicPr>
            <a:picLocks noChangeAspect="1"/>
          </p:cNvPicPr>
          <p:nvPr/>
        </p:nvPicPr>
        <p:blipFill>
          <a:blip r:embed="rId6"/>
          <a:stretch>
            <a:fillRect/>
          </a:stretch>
        </p:blipFill>
        <p:spPr>
          <a:xfrm>
            <a:off x="0" y="1986754"/>
            <a:ext cx="6693408" cy="4859161"/>
          </a:xfrm>
          <a:prstGeom prst="rect">
            <a:avLst/>
          </a:prstGeom>
        </p:spPr>
      </p:pic>
      <p:pic>
        <p:nvPicPr>
          <p:cNvPr id="9" name="Picture 8">
            <a:extLst>
              <a:ext uri="{FF2B5EF4-FFF2-40B4-BE49-F238E27FC236}">
                <a16:creationId xmlns:a16="http://schemas.microsoft.com/office/drawing/2014/main" id="{EB86FDC0-FAA3-10F8-8C28-8EE5A51EB0E3}"/>
              </a:ext>
            </a:extLst>
          </p:cNvPr>
          <p:cNvPicPr>
            <a:picLocks noChangeAspect="1"/>
          </p:cNvPicPr>
          <p:nvPr/>
        </p:nvPicPr>
        <p:blipFill>
          <a:blip r:embed="rId7"/>
          <a:stretch>
            <a:fillRect/>
          </a:stretch>
        </p:blipFill>
        <p:spPr>
          <a:xfrm>
            <a:off x="4041648" y="1986754"/>
            <a:ext cx="4989131" cy="3621921"/>
          </a:xfrm>
          <a:prstGeom prst="rect">
            <a:avLst/>
          </a:prstGeom>
        </p:spPr>
      </p:pic>
    </p:spTree>
    <p:extLst>
      <p:ext uri="{BB962C8B-B14F-4D97-AF65-F5344CB8AC3E}">
        <p14:creationId xmlns:p14="http://schemas.microsoft.com/office/powerpoint/2010/main" val="373042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7882-38B4-6E1E-75C4-BD3BF9B5E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8E985-222C-FBC4-6072-09FC2DEEB0BF}"/>
              </a:ext>
            </a:extLst>
          </p:cNvPr>
          <p:cNvSpPr>
            <a:spLocks noGrp="1"/>
          </p:cNvSpPr>
          <p:nvPr>
            <p:ph type="title"/>
          </p:nvPr>
        </p:nvSpPr>
        <p:spPr>
          <a:xfrm>
            <a:off x="0" y="8709"/>
            <a:ext cx="9144000" cy="1070327"/>
          </a:xfrm>
        </p:spPr>
        <p:txBody>
          <a:bodyPr>
            <a:normAutofit/>
          </a:bodyPr>
          <a:lstStyle/>
          <a:p>
            <a:pPr algn="ctr"/>
            <a:r>
              <a:rPr lang="en-GB" sz="3600" dirty="0">
                <a:latin typeface="Candara" panose="020E0502030303020204" pitchFamily="34" charset="0"/>
                <a:cs typeface="Times New Roman" panose="02020603050405020304" pitchFamily="18" charset="0"/>
              </a:rPr>
              <a:t>To be done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EA9D23-4B60-CA85-9785-CAB00BAD2BC3}"/>
                  </a:ext>
                </a:extLst>
              </p:cNvPr>
              <p:cNvSpPr>
                <a:spLocks noGrp="1"/>
              </p:cNvSpPr>
              <p:nvPr>
                <p:ph idx="1"/>
              </p:nvPr>
            </p:nvSpPr>
            <p:spPr>
              <a:xfrm>
                <a:off x="392640" y="932688"/>
                <a:ext cx="8358720" cy="5312836"/>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Sensitivity analysis on the usual parameters:</a:t>
                </a:r>
              </a:p>
              <a:p>
                <a:pPr lvl="1">
                  <a:lnSpc>
                    <a:spcPct val="100000"/>
                  </a:lnSpc>
                  <a:spcBef>
                    <a:spcPts val="0"/>
                  </a:spcBef>
                </a:pPr>
                <a:r>
                  <a:rPr lang="en-US" dirty="0">
                    <a:latin typeface="Candara" panose="020E0502030303020204" pitchFamily="34" charset="0"/>
                    <a:cs typeface="Times New Roman" panose="02020603050405020304" pitchFamily="18" charset="0"/>
                  </a:rPr>
                  <a:t>Climate sensitivity, scenario, impact, discount rate</a:t>
                </a:r>
              </a:p>
              <a:p>
                <a:pPr>
                  <a:lnSpc>
                    <a:spcPct val="100000"/>
                  </a:lnSpc>
                  <a:spcBef>
                    <a:spcPts val="0"/>
                  </a:spcBef>
                </a:pPr>
                <a:r>
                  <a:rPr lang="en-US" dirty="0">
                    <a:latin typeface="Candara" panose="020E0502030303020204" pitchFamily="34" charset="0"/>
                    <a:cs typeface="Times New Roman" panose="02020603050405020304" pitchFamily="18" charset="0"/>
                  </a:rPr>
                  <a:t>Sensitivity analysis on the unusual parameters:</a:t>
                </a:r>
              </a:p>
              <a:p>
                <a:pPr lvl="1">
                  <a:lnSpc>
                    <a:spcPct val="100000"/>
                  </a:lnSpc>
                  <a:spcBef>
                    <a:spcPts val="0"/>
                  </a:spcBef>
                </a:pPr>
                <a:r>
                  <a:rPr lang="en-US" dirty="0">
                    <a:latin typeface="Candara" panose="020E0502030303020204" pitchFamily="34" charset="0"/>
                    <a:cs typeface="Times New Roman" panose="02020603050405020304" pitchFamily="18" charset="0"/>
                  </a:rPr>
                  <a:t>Impact of economic on population growth</a:t>
                </a:r>
              </a:p>
              <a:p>
                <a:pPr lvl="1">
                  <a:lnSpc>
                    <a:spcPct val="100000"/>
                  </a:lnSpc>
                  <a:spcBef>
                    <a:spcPts val="0"/>
                  </a:spcBef>
                </a:pPr>
                <a:r>
                  <a:rPr lang="en-US" dirty="0">
                    <a:latin typeface="Candara" panose="020E0502030303020204" pitchFamily="34" charset="0"/>
                    <a:cs typeface="Times New Roman" panose="02020603050405020304" pitchFamily="18" charset="0"/>
                  </a:rPr>
                  <a:t>Impact of climate change on mortality</a:t>
                </a:r>
              </a:p>
              <a:p>
                <a:pPr lvl="1">
                  <a:lnSpc>
                    <a:spcPct val="100000"/>
                  </a:lnSpc>
                  <a:spcBef>
                    <a:spcPts val="0"/>
                  </a:spcBef>
                </a:pPr>
                <a:r>
                  <a:rPr lang="en-US" dirty="0">
                    <a:latin typeface="Candara" panose="020E0502030303020204" pitchFamily="34" charset="0"/>
                    <a:cs typeface="Times New Roman" panose="02020603050405020304" pitchFamily="18" charset="0"/>
                  </a:rPr>
                  <a:t>Impact of mortality on fertility</a:t>
                </a:r>
              </a:p>
              <a:p>
                <a:pPr>
                  <a:lnSpc>
                    <a:spcPct val="100000"/>
                  </a:lnSpc>
                  <a:spcBef>
                    <a:spcPts val="0"/>
                  </a:spcBef>
                </a:pPr>
                <a:r>
                  <a:rPr lang="en-US" dirty="0">
                    <a:latin typeface="Candara" panose="020E0502030303020204" pitchFamily="34" charset="0"/>
                    <a:cs typeface="Times New Roman" panose="02020603050405020304" pitchFamily="18" charset="0"/>
                  </a:rPr>
                  <a:t>No time separability</a:t>
                </a:r>
              </a:p>
              <a:p>
                <a:pPr>
                  <a:lnSpc>
                    <a:spcPct val="100000"/>
                  </a:lnSpc>
                  <a:spcBef>
                    <a:spcPts val="0"/>
                  </a:spcBef>
                </a:pPr>
                <a:r>
                  <a:rPr lang="en-US" dirty="0">
                    <a:latin typeface="Candara" panose="020E0502030303020204" pitchFamily="34" charset="0"/>
                    <a:cs typeface="Times New Roman" panose="02020603050405020304" pitchFamily="18" charset="0"/>
                  </a:rPr>
                  <a:t>Distinguish within and between generations</a:t>
                </a:r>
              </a:p>
              <a:p>
                <a:pPr>
                  <a:lnSpc>
                    <a:spcPct val="100000"/>
                  </a:lnSpc>
                  <a:spcBef>
                    <a:spcPts val="0"/>
                  </a:spcBef>
                </a:pPr>
                <a:r>
                  <a:rPr lang="en-US" dirty="0">
                    <a:latin typeface="Candara" panose="020E0502030303020204" pitchFamily="34" charset="0"/>
                    <a:cs typeface="Times New Roman" panose="02020603050405020304" pitchFamily="18" charset="0"/>
                  </a:rPr>
                  <a:t>HARA utility function</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𝑃𝑌</m:t>
                          </m:r>
                        </m:sub>
                      </m:sSub>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𝑃</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𝜅</m:t>
                          </m:r>
                        </m:sup>
                      </m:sSup>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num>
                        <m:den>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sSup>
                        <m:sSupPr>
                          <m:ctrlPr>
                            <a:rPr lang="en-US" b="0" i="1" smtClean="0">
                              <a:latin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cs typeface="Times New Roman" panose="02020603050405020304" pitchFamily="18" charset="0"/>
                                    </a:rPr>
                                  </m:ctrlPr>
                                </m:fPr>
                                <m:num>
                                  <m:acc>
                                    <m:accPr>
                                      <m:chr m:val="̅"/>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𝑐</m:t>
                                      </m:r>
                                    </m:e>
                                  </m:acc>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cs typeface="Times New Roman" panose="02020603050405020304" pitchFamily="18" charset="0"/>
                                        </a:rPr>
                                        <m:t>𝑐</m:t>
                                      </m:r>
                                    </m:sub>
                                  </m:sSub>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den>
                              </m:f>
                            </m:e>
                          </m:d>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sup>
                      </m:sSup>
                    </m:oMath>
                  </m:oMathPara>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sSup>
                            <m:sSupPr>
                              <m:ctrlPr>
                                <a:rPr lang="en-US" i="1" smtClean="0">
                                  <a:latin typeface="Cambria Math" panose="02040503050406030204" pitchFamily="18" charset="0"/>
                                  <a:cs typeface="Times New Roman" panose="02020603050405020304" pitchFamily="18" charset="0"/>
                                </a:rPr>
                              </m:ctrlPr>
                            </m:sSupPr>
                            <m:e>
                              <m:r>
                                <a:rPr lang="en-US"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𝑈</m:t>
                          </m:r>
                        </m:num>
                        <m:den>
                          <m:r>
                            <a:rPr lang="en-US"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r>
                            <a:rPr lang="en-US"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cs typeface="Times New Roman" panose="02020603050405020304" pitchFamily="18" charset="0"/>
                                </a:rPr>
                                <m:t>𝑐</m:t>
                              </m:r>
                            </m:sub>
                          </m:sSub>
                        </m:den>
                      </m:f>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en-US" dirty="0">
                  <a:latin typeface="Candara" panose="020E050203030302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08EA9D23-4B60-CA85-9785-CAB00BAD2BC3}"/>
                  </a:ext>
                </a:extLst>
              </p:cNvPr>
              <p:cNvSpPr>
                <a:spLocks noGrp="1" noRot="1" noChangeAspect="1" noMove="1" noResize="1" noEditPoints="1" noAdjustHandles="1" noChangeArrowheads="1" noChangeShapeType="1" noTextEdit="1"/>
              </p:cNvSpPr>
              <p:nvPr>
                <p:ph idx="1"/>
              </p:nvPr>
            </p:nvSpPr>
            <p:spPr>
              <a:xfrm>
                <a:off x="392640" y="932688"/>
                <a:ext cx="8358720" cy="5312836"/>
              </a:xfrm>
              <a:blipFill>
                <a:blip r:embed="rId3"/>
                <a:stretch>
                  <a:fillRect l="-1312" t="-1032" b="-5619"/>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C38606A8-6633-4CA8-3196-2603100B02C9}"/>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a:extLst>
                          <a:ext uri="{FF2B5EF4-FFF2-40B4-BE49-F238E27FC236}">
                            <a16:creationId xmlns:a16="http://schemas.microsoft.com/office/drawing/2014/main" id="{09997887-CA45-6CF4-3A3B-6241D9842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4136BE0C-9700-CBD0-81BC-BF84D152925F}"/>
              </a:ext>
            </a:extLst>
          </p:cNvPr>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481441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6386-746A-6E3B-8A41-D26DBDA24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BB4C0-0994-9B65-8EC7-7A5A3EFCE5F6}"/>
              </a:ext>
            </a:extLst>
          </p:cNvPr>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Death v non-existence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1E9397-EADD-D25C-47CA-56541264C9A0}"/>
                  </a:ext>
                </a:extLst>
              </p:cNvPr>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Current welfare</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𝑃</m:t>
                          </m:r>
                        </m:e>
                        <m:sub>
                          <m:r>
                            <a:rPr lang="en-US" b="0" i="1" smtClean="0">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bSup>
                      <m:r>
                        <a:rPr lang="en-US"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𝑈</m:t>
                      </m:r>
                      <m:d>
                        <m:dPr>
                          <m:ctrlPr>
                            <a:rPr lang="en-US" b="0" i="1" smtClean="0">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𝑈</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𝜈</m:t>
                          </m:r>
                        </m:e>
                        <m:sub>
                          <m:r>
                            <a:rPr lang="en-US" b="0" i="1" smtClean="0">
                              <a:latin typeface="Cambria Math" panose="02040503050406030204" pitchFamily="18" charset="0"/>
                              <a:cs typeface="Times New Roman" panose="02020603050405020304" pitchFamily="18" charset="0"/>
                            </a:rPr>
                            <m:t>𝑐</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err="1">
                    <a:latin typeface="Candara" panose="020E0502030303020204" pitchFamily="34" charset="0"/>
                    <a:cs typeface="Times New Roman" panose="02020603050405020304" pitchFamily="18" charset="0"/>
                  </a:rPr>
                  <a:t>Monetised</a:t>
                </a:r>
                <a:r>
                  <a:rPr lang="en-US" dirty="0">
                    <a:latin typeface="Candara" panose="020E0502030303020204" pitchFamily="34" charset="0"/>
                    <a:cs typeface="Times New Roman" panose="02020603050405020304" pitchFamily="18" charset="0"/>
                  </a:rPr>
                  <a:t> value of a life year lost</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𝑈</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den>
                              </m:f>
                            </m:e>
                          </m:d>
                        </m:e>
                        <m:sup>
                          <m:r>
                            <a:rPr lang="en-US" i="1">
                              <a:latin typeface="Cambria Math" panose="02040503050406030204" pitchFamily="18" charset="0"/>
                              <a:ea typeface="Cambria Math" panose="02040503050406030204" pitchFamily="18" charset="0"/>
                              <a:cs typeface="Times New Roman" panose="02020603050405020304" pitchFamily="18" charset="0"/>
                            </a:rPr>
                            <m:t>−1</m:t>
                          </m:r>
                        </m:sup>
                      </m:sSup>
                      <m:r>
                        <a:rPr lang="en-US" i="1">
                          <a:latin typeface="Cambria Math" panose="02040503050406030204" pitchFamily="18" charset="0"/>
                          <a:ea typeface="Cambria Math" panose="02040503050406030204" pitchFamily="18" charset="0"/>
                          <a:cs typeface="Times New Roman" panose="02020603050405020304" pitchFamily="18" charset="0"/>
                        </a:rPr>
                        <m:t>𝜅</m:t>
                      </m:r>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i="1">
                              <a:latin typeface="Cambria Math" panose="02040503050406030204" pitchFamily="18" charset="0"/>
                              <a:ea typeface="Cambria Math" panose="02040503050406030204" pitchFamily="18" charset="0"/>
                              <a:cs typeface="Times New Roman" panose="02020603050405020304" pitchFamily="18" charset="0"/>
                            </a:rPr>
                            <m:t>𝜅</m:t>
                          </m:r>
                          <m:r>
                            <a:rPr lang="en-US" i="1">
                              <a:latin typeface="Cambria Math" panose="02040503050406030204" pitchFamily="18" charset="0"/>
                              <a:ea typeface="Cambria Math" panose="02040503050406030204" pitchFamily="18" charset="0"/>
                              <a:cs typeface="Times New Roman" panose="02020603050405020304" pitchFamily="18" charset="0"/>
                            </a:rPr>
                            <m:t>−1</m:t>
                          </m:r>
                        </m:sup>
                      </m:sSubSup>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𝑈</m:t>
                          </m:r>
                          <m:d>
                            <m:dPr>
                              <m:ctrlPr>
                                <a:rPr lang="en-US" i="1">
                                  <a:latin typeface="Cambria Math" panose="02040503050406030204" pitchFamily="18" charset="0"/>
                                  <a:cs typeface="Times New Roman" panose="02020603050405020304" pitchFamily="18" charset="0"/>
                                </a:rPr>
                              </m:ctrlPr>
                            </m:dPr>
                            <m:e>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𝑈</m:t>
                          </m:r>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cs typeface="Times New Roman" panose="02020603050405020304" pitchFamily="18" charset="0"/>
                                </a:rPr>
                                <m:t>𝑐</m:t>
                              </m:r>
                            </m:sub>
                          </m:sSub>
                          <m:r>
                            <a:rPr lang="en-US" i="1">
                              <a:latin typeface="Cambria Math" panose="02040503050406030204" pitchFamily="18" charset="0"/>
                              <a:cs typeface="Times New Roman" panose="02020603050405020304" pitchFamily="18" charset="0"/>
                            </a:rPr>
                            <m:t>)</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200</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35</m:t>
                          </m:r>
                        </m:den>
                      </m:f>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oMath>
                  </m:oMathPara>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cs typeface="Times New Roman" panose="02020603050405020304" pitchFamily="18" charset="0"/>
                            </a:rPr>
                            <m:t>𝑐</m:t>
                          </m:r>
                        </m:sub>
                      </m:sSub>
                      <m:r>
                        <a:rPr lang="en-US" b="0"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ea typeface="Cambria Math" panose="02040503050406030204" pitchFamily="18" charset="0"/>
                                  <a:cs typeface="Times New Roman" panose="02020603050405020304" pitchFamily="18" charset="0"/>
                                </a:rPr>
                              </m:ctrlPr>
                            </m:accPr>
                            <m:e>
                              <m:r>
                                <a:rPr lang="en-US" i="1">
                                  <a:latin typeface="Cambria Math" panose="02040503050406030204" pitchFamily="18" charset="0"/>
                                  <a:ea typeface="Cambria Math" panose="02040503050406030204" pitchFamily="18" charset="0"/>
                                  <a:cs typeface="Times New Roman" panose="02020603050405020304" pitchFamily="18" charset="0"/>
                                </a:rPr>
                                <m:t>𝑐</m:t>
                              </m:r>
                            </m:e>
                          </m:acc>
                        </m:e>
                        <m:sub>
                          <m:r>
                            <a:rPr lang="en-US" i="1">
                              <a:latin typeface="Cambria Math" panose="02040503050406030204" pitchFamily="18" charset="0"/>
                              <a:ea typeface="Cambria Math" panose="02040503050406030204" pitchFamily="18" charset="0"/>
                              <a:cs typeface="Times New Roman" panose="02020603050405020304" pitchFamily="18" charset="0"/>
                            </a:rPr>
                            <m:t>𝑡</m:t>
                          </m:r>
                        </m:sub>
                      </m:sSub>
                      <m:d>
                        <m:d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200</m:t>
                              </m:r>
                            </m:num>
                            <m:den>
                              <m:r>
                                <a:rPr lang="en-US" i="1">
                                  <a:latin typeface="Cambria Math" panose="02040503050406030204" pitchFamily="18" charset="0"/>
                                  <a:ea typeface="Cambria Math" panose="02040503050406030204" pitchFamily="18" charset="0"/>
                                  <a:cs typeface="Times New Roman" panose="02020603050405020304" pitchFamily="18" charset="0"/>
                                </a:rPr>
                                <m:t>35</m:t>
                              </m:r>
                            </m:den>
                          </m:f>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num>
                            <m:den>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den>
                          </m:f>
                          <m:sSubSup>
                            <m:sSubSupPr>
                              <m:ctrlPr>
                                <a:rPr lang="en-US"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𝑃</m:t>
                              </m:r>
                            </m:e>
                            <m:sub>
                              <m:r>
                                <a:rPr lang="en-US" i="1">
                                  <a:latin typeface="Cambria Math" panose="02040503050406030204" pitchFamily="18" charset="0"/>
                                  <a:cs typeface="Times New Roman" panose="02020603050405020304" pitchFamily="18" charset="0"/>
                                </a:rPr>
                                <m:t>𝑡</m:t>
                              </m:r>
                            </m:sub>
                            <m:sup>
                              <m:r>
                                <a:rPr lang="en-US" b="0" i="1" smtClean="0">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𝜅</m:t>
                              </m:r>
                            </m:sup>
                          </m:sSubSup>
                        </m:e>
                      </m:d>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Death &lt;&lt; non-existence</a:t>
                </a: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a:lnSpc>
                    <a:spcPct val="100000"/>
                  </a:lnSpc>
                  <a:spcBef>
                    <a:spcPts val="0"/>
                  </a:spcBef>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457200" lvl="1"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AB1E9397-EADD-D25C-47CA-56541264C9A0}"/>
                  </a:ext>
                </a:extLst>
              </p:cNvPr>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E8026F01-E695-A30B-6338-027F293A91DA}"/>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AEA67D48-C371-8AF4-C76C-D2107BE08B90}"/>
              </a:ext>
            </a:extLst>
          </p:cNvPr>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395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Welfare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Greatest good for the greatest number</a:t>
                </a:r>
              </a:p>
              <a:p>
                <a:pPr>
                  <a:lnSpc>
                    <a:spcPct val="100000"/>
                  </a:lnSpc>
                  <a:spcBef>
                    <a:spcPts val="0"/>
                  </a:spcBef>
                </a:pPr>
                <a:r>
                  <a:rPr lang="en-US" sz="2800" dirty="0">
                    <a:latin typeface="Candara" panose="020E0502030303020204" pitchFamily="34" charset="0"/>
                    <a:cs typeface="Times New Roman" panose="02020603050405020304" pitchFamily="18" charset="0"/>
                  </a:rPr>
                  <a:t>The more the merrier</a:t>
                </a:r>
              </a:p>
              <a:p>
                <a:pPr>
                  <a:lnSpc>
                    <a:spcPct val="100000"/>
                  </a:lnSpc>
                  <a:spcBef>
                    <a:spcPts val="0"/>
                  </a:spcBef>
                </a:pPr>
                <a:r>
                  <a:rPr lang="en-US" dirty="0">
                    <a:latin typeface="Candara" panose="020E0502030303020204" pitchFamily="34" charset="0"/>
                    <a:cs typeface="Times New Roman" panose="02020603050405020304" pitchFamily="18" charset="0"/>
                  </a:rPr>
                  <a:t>For a logarithmic utility function</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𝑊</m:t>
                      </m:r>
                      <m:r>
                        <a:rPr lang="en-US" sz="2800" i="1" smtClean="0">
                          <a:latin typeface="Cambria Math" panose="02040503050406030204" pitchFamily="18" charset="0"/>
                          <a:cs typeface="Times New Roman" panose="02020603050405020304" pitchFamily="18" charset="0"/>
                        </a:rPr>
                        <m:t>=</m:t>
                      </m:r>
                      <m:nary>
                        <m:naryPr>
                          <m:chr m:val="∑"/>
                          <m:limLoc m:val="subSup"/>
                          <m:ctrlPr>
                            <a:rPr lang="en-US" sz="2800" i="1" smtClean="0">
                              <a:latin typeface="Cambria Math" panose="02040503050406030204" pitchFamily="18" charset="0"/>
                              <a:cs typeface="Times New Roman" panose="02020603050405020304" pitchFamily="18" charset="0"/>
                            </a:rPr>
                          </m:ctrlPr>
                        </m:naryPr>
                        <m:sub>
                          <m:r>
                            <m:rPr>
                              <m:brk m:alnAt="25"/>
                            </m:rPr>
                            <a:rPr lang="en-US" sz="2800" b="0" i="1"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m:t>
                          </m:r>
                          <m:r>
                            <m:rPr>
                              <m:brk m:alnAt="25"/>
                            </m:rPr>
                            <a:rPr lang="en-US" sz="2800" b="0" i="1" smtClean="0">
                              <a:latin typeface="Cambria Math" panose="02040503050406030204" pitchFamily="18" charset="0"/>
                              <a:cs typeface="Times New Roman" panose="02020603050405020304" pitchFamily="18" charset="0"/>
                            </a:rPr>
                            <m:t>1</m:t>
                          </m:r>
                        </m:sub>
                        <m:sup>
                          <m:r>
                            <a:rPr lang="en-US" sz="2800" b="0" i="1" smtClean="0">
                              <a:latin typeface="Cambria Math" panose="02040503050406030204" pitchFamily="18" charset="0"/>
                              <a:cs typeface="Times New Roman" panose="02020603050405020304" pitchFamily="18" charset="0"/>
                            </a:rPr>
                            <m:t>𝑃</m:t>
                          </m:r>
                        </m:sup>
                        <m:e>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ln</m:t>
                              </m:r>
                            </m:fName>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𝑐</m:t>
                                  </m:r>
                                </m:e>
                                <m:sub>
                                  <m:r>
                                    <a:rPr lang="en-US" b="0" i="1" smtClean="0">
                                      <a:latin typeface="Cambria Math" panose="02040503050406030204" pitchFamily="18" charset="0"/>
                                      <a:cs typeface="Times New Roman" panose="02020603050405020304" pitchFamily="18" charset="0"/>
                                    </a:rPr>
                                    <m:t>𝑖</m:t>
                                  </m:r>
                                </m:sub>
                              </m:sSub>
                            </m:e>
                          </m:func>
                        </m:e>
                      </m:nary>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err="1">
                    <a:latin typeface="Candara" panose="020E0502030303020204" pitchFamily="34" charset="0"/>
                    <a:cs typeface="Times New Roman" panose="02020603050405020304" pitchFamily="18" charset="0"/>
                  </a:rPr>
                  <a:t>Parfit’s</a:t>
                </a:r>
                <a:r>
                  <a:rPr lang="en-US" dirty="0">
                    <a:latin typeface="Candara" panose="020E0502030303020204" pitchFamily="34" charset="0"/>
                    <a:cs typeface="Times New Roman" panose="02020603050405020304" pitchFamily="18" charset="0"/>
                  </a:rPr>
                  <a:t> Repugnant Conclusion: Welfare increases if miserable people are added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𝑐</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&gt;1+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𝜀</m:t>
                    </m:r>
                  </m:oMath>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err="1">
                    <a:latin typeface="Candara" panose="020E0502030303020204" pitchFamily="34" charset="0"/>
                    <a:cs typeface="Times New Roman" panose="02020603050405020304" pitchFamily="18" charset="0"/>
                  </a:rPr>
                  <a:t>Blackorby</a:t>
                </a:r>
                <a:r>
                  <a:rPr lang="en-US" dirty="0">
                    <a:latin typeface="Candara" panose="020E0502030303020204" pitchFamily="34" charset="0"/>
                    <a:cs typeface="Times New Roman" panose="02020603050405020304" pitchFamily="18" charset="0"/>
                  </a:rPr>
                  <a:t>, Bossert &amp; Donaldson</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𝑊</m:t>
                      </m:r>
                      <m:r>
                        <a:rPr lang="en-US" sz="2800" i="1" smtClean="0">
                          <a:latin typeface="Cambria Math" panose="02040503050406030204" pitchFamily="18" charset="0"/>
                          <a:cs typeface="Times New Roman" panose="02020603050405020304" pitchFamily="18" charset="0"/>
                        </a:rPr>
                        <m:t>=</m:t>
                      </m:r>
                      <m:nary>
                        <m:naryPr>
                          <m:chr m:val="∑"/>
                          <m:limLoc m:val="subSup"/>
                          <m:ctrlPr>
                            <a:rPr lang="en-US" sz="2800" i="1" smtClean="0">
                              <a:latin typeface="Cambria Math" panose="02040503050406030204" pitchFamily="18" charset="0"/>
                              <a:cs typeface="Times New Roman" panose="02020603050405020304" pitchFamily="18" charset="0"/>
                            </a:rPr>
                          </m:ctrlPr>
                        </m:naryPr>
                        <m:sub>
                          <m:r>
                            <m:rPr>
                              <m:brk m:alnAt="25"/>
                            </m:rPr>
                            <a:rPr lang="en-US" sz="2800" b="0" i="1"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m:t>
                          </m:r>
                          <m:r>
                            <m:rPr>
                              <m:brk m:alnAt="25"/>
                            </m:rPr>
                            <a:rPr lang="en-US" sz="2800" b="0" i="1" smtClean="0">
                              <a:latin typeface="Cambria Math" panose="02040503050406030204" pitchFamily="18" charset="0"/>
                              <a:cs typeface="Times New Roman" panose="02020603050405020304" pitchFamily="18" charset="0"/>
                            </a:rPr>
                            <m:t>1</m:t>
                          </m:r>
                        </m:sub>
                        <m:sup>
                          <m:r>
                            <a:rPr lang="en-US" sz="2800" b="0" i="1" smtClean="0">
                              <a:latin typeface="Cambria Math" panose="02040503050406030204" pitchFamily="18" charset="0"/>
                              <a:cs typeface="Times New Roman" panose="02020603050405020304" pitchFamily="18" charset="0"/>
                            </a:rPr>
                            <m:t>𝑃</m:t>
                          </m:r>
                        </m:sup>
                        <m:e>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ln</m:t>
                              </m:r>
                            </m:fName>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𝑐</m:t>
                                  </m:r>
                                </m:e>
                                <m:sub>
                                  <m:r>
                                    <a:rPr lang="en-US" b="0" i="1" smtClean="0">
                                      <a:latin typeface="Cambria Math" panose="02040503050406030204" pitchFamily="18" charset="0"/>
                                      <a:cs typeface="Times New Roman" panose="02020603050405020304" pitchFamily="18" charset="0"/>
                                    </a:rPr>
                                    <m:t>𝑖</m:t>
                                  </m:r>
                                </m:sub>
                              </m:sSub>
                            </m:e>
                          </m:func>
                        </m:e>
                      </m:nary>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𝜈</m:t>
                      </m:r>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𝜈</m:t>
                    </m:r>
                  </m:oMath>
                </a14:m>
                <a:r>
                  <a:rPr lang="en-US" dirty="0">
                    <a:latin typeface="Candara" panose="020E0502030303020204" pitchFamily="34" charset="0"/>
                    <a:cs typeface="Times New Roman" panose="02020603050405020304" pitchFamily="18" charset="0"/>
                  </a:rPr>
                  <a:t> value of not existing &lt; value of ceasing to exist </a:t>
                </a: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pic>
        <p:nvPicPr>
          <p:cNvPr id="9" name="Picture 8" descr="A close-up of a person&#10;&#10;Description automatically generated">
            <a:extLst>
              <a:ext uri="{FF2B5EF4-FFF2-40B4-BE49-F238E27FC236}">
                <a16:creationId xmlns:a16="http://schemas.microsoft.com/office/drawing/2014/main" id="{BBD8F443-2509-863C-1CB6-151E2D7F33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4497" y="202550"/>
            <a:ext cx="1682496" cy="2285180"/>
          </a:xfrm>
          <a:prstGeom prst="rect">
            <a:avLst/>
          </a:prstGeom>
        </p:spPr>
      </p:pic>
    </p:spTree>
    <p:extLst>
      <p:ext uri="{BB962C8B-B14F-4D97-AF65-F5344CB8AC3E}">
        <p14:creationId xmlns:p14="http://schemas.microsoft.com/office/powerpoint/2010/main" val="237493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7772400" cy="1143000"/>
          </a:xfrm>
        </p:spPr>
        <p:txBody>
          <a:bodyPr>
            <a:normAutofit/>
          </a:bodyPr>
          <a:lstStyle/>
          <a:p>
            <a:pPr>
              <a:lnSpc>
                <a:spcPct val="90000"/>
              </a:lnSpc>
              <a:buFontTx/>
              <a:buNone/>
            </a:pPr>
            <a:r>
              <a:rPr lang="de-DE" sz="3000" dirty="0">
                <a:latin typeface="Candara" panose="020E0502030303020204" pitchFamily="34" charset="0"/>
              </a:rPr>
              <a:t>John Stuart Mill and Harriet Taylor Mill (1857)</a:t>
            </a:r>
          </a:p>
        </p:txBody>
      </p:sp>
      <p:sp>
        <p:nvSpPr>
          <p:cNvPr id="16387" name="Rectangle 3"/>
          <p:cNvSpPr>
            <a:spLocks noGrp="1" noChangeArrowheads="1"/>
          </p:cNvSpPr>
          <p:nvPr>
            <p:ph type="body" idx="1"/>
          </p:nvPr>
        </p:nvSpPr>
        <p:spPr>
          <a:xfrm>
            <a:off x="246888" y="1143000"/>
            <a:ext cx="6934200" cy="5334000"/>
          </a:xfrm>
        </p:spPr>
        <p:txBody>
          <a:bodyPr/>
          <a:lstStyle/>
          <a:p>
            <a:pPr>
              <a:lnSpc>
                <a:spcPct val="90000"/>
              </a:lnSpc>
              <a:buFontTx/>
              <a:buNone/>
            </a:pPr>
            <a:r>
              <a:rPr lang="de-DE" sz="2800" dirty="0">
                <a:latin typeface="Candara" panose="020E0502030303020204" pitchFamily="34" charset="0"/>
              </a:rPr>
              <a:t>	</a:t>
            </a:r>
            <a:r>
              <a:rPr lang="en-GB" sz="2800" i="1" dirty="0">
                <a:latin typeface="Candara" panose="020E0502030303020204" pitchFamily="34" charset="0"/>
              </a:rPr>
              <a:t>If the earth must lose that great portion of its pleasantness which it owes to things that the unlimited increases of wealth and population would extirpate from it, for the mere purpose of enabling it to support a larger, but not a happier or better population, I sincerely hope, for the sake of posterity, that they will be content to be stationary long before necessity compels them to it.</a:t>
            </a:r>
            <a:endParaRPr lang="en-GB" sz="2800" dirty="0">
              <a:latin typeface="Candara" panose="020E0502030303020204" pitchFamily="34" charset="0"/>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6622" y="4794251"/>
            <a:ext cx="1990972" cy="2063749"/>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28671"/>
            <a:ext cx="1905000" cy="3324129"/>
          </a:xfrm>
          <a:prstGeom prst="rect">
            <a:avLst/>
          </a:prstGeom>
        </p:spPr>
      </p:pic>
    </p:spTree>
    <p:extLst>
      <p:ext uri="{BB962C8B-B14F-4D97-AF65-F5344CB8AC3E}">
        <p14:creationId xmlns:p14="http://schemas.microsoft.com/office/powerpoint/2010/main" val="197688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Mills</a:t>
            </a:r>
          </a:p>
        </p:txBody>
      </p:sp>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There should be enough people to form fulfilling relationships, but not more</a:t>
            </a:r>
          </a:p>
          <a:p>
            <a:pPr>
              <a:lnSpc>
                <a:spcPct val="100000"/>
              </a:lnSpc>
              <a:spcBef>
                <a:spcPts val="0"/>
              </a:spcBef>
            </a:pPr>
            <a:r>
              <a:rPr lang="en-US" dirty="0">
                <a:latin typeface="Candara" panose="020E0502030303020204" pitchFamily="34" charset="0"/>
                <a:cs typeface="Times New Roman" panose="02020603050405020304" pitchFamily="18" charset="0"/>
              </a:rPr>
              <a:t>Extraordinary people are extraordinary</a:t>
            </a:r>
          </a:p>
        </p:txBody>
      </p:sp>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descr="A person smiling at the camera&#10;&#10;Description automatically generated">
            <a:extLst>
              <a:ext uri="{FF2B5EF4-FFF2-40B4-BE49-F238E27FC236}">
                <a16:creationId xmlns:a16="http://schemas.microsoft.com/office/drawing/2014/main" id="{3B8FFC97-759E-4A6F-083A-1EA3DC5BC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92" y="2406758"/>
            <a:ext cx="3078102" cy="4442533"/>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FA0B262C-37AA-E413-4E1C-658AE1FDFE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50119">
            <a:off x="611306" y="4900020"/>
            <a:ext cx="8676203" cy="1868721"/>
          </a:xfrm>
          <a:prstGeom prst="rect">
            <a:avLst/>
          </a:prstGeom>
        </p:spPr>
      </p:pic>
      <p:pic>
        <p:nvPicPr>
          <p:cNvPr id="5" name="Picture 4" descr="University-of-Sussex-logo.jpg"/>
          <p:cNvPicPr>
            <a:picLocks noChangeAspect="1"/>
          </p:cNvPicPr>
          <p:nvPr/>
        </p:nvPicPr>
        <p:blipFill>
          <a:blip r:embed="rId7" cstate="print"/>
          <a:stretch>
            <a:fillRect/>
          </a:stretch>
        </p:blipFill>
        <p:spPr>
          <a:xfrm>
            <a:off x="7543482" y="6245524"/>
            <a:ext cx="884526" cy="514350"/>
          </a:xfrm>
          <a:prstGeom prst="rect">
            <a:avLst/>
          </a:prstGeom>
        </p:spPr>
      </p:pic>
      <p:pic>
        <p:nvPicPr>
          <p:cNvPr id="9" name="Picture 8" descr="A person with long hair holding a microphone&#10;&#10;Description automatically generated">
            <a:extLst>
              <a:ext uri="{FF2B5EF4-FFF2-40B4-BE49-F238E27FC236}">
                <a16:creationId xmlns:a16="http://schemas.microsoft.com/office/drawing/2014/main" id="{5CD3829F-AA18-DD9C-8294-160BD82B9D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0552" y="2899283"/>
            <a:ext cx="2466975" cy="1847850"/>
          </a:xfrm>
          <a:prstGeom prst="rect">
            <a:avLst/>
          </a:prstGeom>
        </p:spPr>
      </p:pic>
    </p:spTree>
    <p:extLst>
      <p:ext uri="{BB962C8B-B14F-4D97-AF65-F5344CB8AC3E}">
        <p14:creationId xmlns:p14="http://schemas.microsoft.com/office/powerpoint/2010/main" val="15907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Mills</a:t>
            </a:r>
          </a:p>
        </p:txBody>
      </p:sp>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There should be enough people to form fulfilling relationships, but not more</a:t>
            </a:r>
          </a:p>
          <a:p>
            <a:pPr>
              <a:lnSpc>
                <a:spcPct val="100000"/>
              </a:lnSpc>
              <a:spcBef>
                <a:spcPts val="0"/>
              </a:spcBef>
            </a:pPr>
            <a:r>
              <a:rPr lang="en-US" dirty="0">
                <a:latin typeface="Candara" panose="020E0502030303020204" pitchFamily="34" charset="0"/>
                <a:cs typeface="Times New Roman" panose="02020603050405020304" pitchFamily="18" charset="0"/>
              </a:rPr>
              <a:t>Extraordinary people are extraordinary</a:t>
            </a:r>
          </a:p>
          <a:p>
            <a:pPr>
              <a:lnSpc>
                <a:spcPct val="100000"/>
              </a:lnSpc>
              <a:spcBef>
                <a:spcPts val="0"/>
              </a:spcBef>
            </a:pPr>
            <a:r>
              <a:rPr lang="en-US" dirty="0">
                <a:latin typeface="Candara" panose="020E0502030303020204" pitchFamily="34" charset="0"/>
                <a:cs typeface="Times New Roman" panose="02020603050405020304" pitchFamily="18" charset="0"/>
              </a:rPr>
              <a:t>Economies of scale, innovation (in production function)</a:t>
            </a:r>
          </a:p>
          <a:p>
            <a:pPr>
              <a:lnSpc>
                <a:spcPct val="100000"/>
              </a:lnSpc>
              <a:spcBef>
                <a:spcPts val="0"/>
              </a:spcBef>
            </a:pPr>
            <a:r>
              <a:rPr lang="en-US" dirty="0">
                <a:latin typeface="Candara" panose="020E0502030303020204" pitchFamily="34" charset="0"/>
                <a:cs typeface="Times New Roman" panose="02020603050405020304" pitchFamily="18" charset="0"/>
              </a:rPr>
              <a:t>Repugnant conclusion: If getting rid of below-average people were painless, we should do so</a:t>
            </a:r>
          </a:p>
          <a:p>
            <a:pPr>
              <a:lnSpc>
                <a:spcPct val="100000"/>
              </a:lnSpc>
              <a:spcBef>
                <a:spcPts val="0"/>
              </a:spcBef>
            </a:pPr>
            <a:r>
              <a:rPr lang="en-US" dirty="0">
                <a:latin typeface="Candara" panose="020E0502030303020204" pitchFamily="34" charset="0"/>
                <a:cs typeface="Times New Roman" panose="02020603050405020304" pitchFamily="18" charset="0"/>
              </a:rPr>
              <a:t>No one left when applied repeatedly</a:t>
            </a: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5"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41785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How does this relate to climate change?</a:t>
            </a:r>
          </a:p>
        </p:txBody>
      </p:sp>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If climate change reduces economic growth</a:t>
            </a:r>
            <a:r>
              <a:rPr lang="en-US" sz="2000" dirty="0">
                <a:latin typeface="Candara" panose="020E0502030303020204" pitchFamily="34" charset="0"/>
                <a:cs typeface="Times New Roman" panose="02020603050405020304" pitchFamily="18" charset="0"/>
              </a:rPr>
              <a:t> (Nordhaus 1992; Fankhauser and Tol 2005; Burke et al. 2015)</a:t>
            </a:r>
            <a:r>
              <a:rPr lang="en-US" dirty="0">
                <a:latin typeface="Candara" panose="020E0502030303020204" pitchFamily="34" charset="0"/>
                <a:cs typeface="Times New Roman" panose="02020603050405020304" pitchFamily="18" charset="0"/>
              </a:rPr>
              <a:t> and so increases the fertility rate, this is bad according to Mill and (probably) good according to Bentham</a:t>
            </a:r>
          </a:p>
          <a:p>
            <a:pPr>
              <a:lnSpc>
                <a:spcPct val="100000"/>
              </a:lnSpc>
              <a:spcBef>
                <a:spcPts val="0"/>
              </a:spcBef>
            </a:pPr>
            <a:r>
              <a:rPr lang="en-US" dirty="0">
                <a:latin typeface="Candara" panose="020E0502030303020204" pitchFamily="34" charset="0"/>
                <a:cs typeface="Times New Roman" panose="02020603050405020304" pitchFamily="18" charset="0"/>
              </a:rPr>
              <a:t>Climate change directly affects mortality</a:t>
            </a:r>
          </a:p>
          <a:p>
            <a:pPr>
              <a:lnSpc>
                <a:spcPct val="100000"/>
              </a:lnSpc>
              <a:spcBef>
                <a:spcPts val="0"/>
              </a:spcBef>
            </a:pPr>
            <a:r>
              <a:rPr lang="en-US" dirty="0">
                <a:solidFill>
                  <a:srgbClr val="FF0000"/>
                </a:solidFill>
                <a:latin typeface="Candara" panose="020E0502030303020204" pitchFamily="34" charset="0"/>
                <a:cs typeface="Times New Roman" panose="02020603050405020304" pitchFamily="18" charset="0"/>
              </a:rPr>
              <a:t>Infant mortality affects fertility</a:t>
            </a:r>
          </a:p>
          <a:p>
            <a:pPr>
              <a:lnSpc>
                <a:spcPct val="100000"/>
              </a:lnSpc>
              <a:spcBef>
                <a:spcPts val="0"/>
              </a:spcBef>
            </a:pPr>
            <a:r>
              <a:rPr lang="en-US" dirty="0">
                <a:solidFill>
                  <a:srgbClr val="FF0000"/>
                </a:solidFill>
                <a:latin typeface="Candara" panose="020E0502030303020204" pitchFamily="34" charset="0"/>
                <a:cs typeface="Times New Roman" panose="02020603050405020304" pitchFamily="18" charset="0"/>
              </a:rPr>
              <a:t>Climate change affects migration</a:t>
            </a: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3" imgW="3236976" imgH="3297936" progId="Word.Picture.8">
                  <p:embed/>
                </p:oleObj>
              </mc:Choice>
              <mc:Fallback>
                <p:oleObj r:id="rId3" imgW="3236976" imgH="3297936" progId="Word.Picture.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5"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15558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Welfare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Assume equal income (as most IAMs do)</a:t>
                </a:r>
              </a:p>
              <a:p>
                <a:pPr>
                  <a:lnSpc>
                    <a:spcPct val="100000"/>
                  </a:lnSpc>
                  <a:spcBef>
                    <a:spcPts val="0"/>
                  </a:spcBef>
                </a:pPr>
                <a:r>
                  <a:rPr lang="en-US" dirty="0">
                    <a:latin typeface="Candara" panose="020E0502030303020204" pitchFamily="34" charset="0"/>
                    <a:cs typeface="Times New Roman" panose="02020603050405020304" pitchFamily="18" charset="0"/>
                  </a:rPr>
                  <a:t>Bentham</a:t>
                </a:r>
              </a:p>
              <a:p>
                <a:pPr marL="457200" lvl="1" indent="0">
                  <a:lnSpc>
                    <a:spcPct val="100000"/>
                  </a:lnSpc>
                  <a:spcBef>
                    <a:spcPts val="0"/>
                  </a:spcBef>
                  <a:buNone/>
                </a:pPr>
                <a14:m>
                  <m:oMathPara xmlns:m="http://schemas.openxmlformats.org/officeDocument/2006/math">
                    <m:oMathParaPr>
                      <m:jc m:val="center"/>
                    </m:oMathParaPr>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𝑊</m:t>
                          </m:r>
                        </m:e>
                        <m:sub>
                          <m:r>
                            <a:rPr lang="en-US" sz="2800" b="0" i="1" smtClean="0">
                              <a:latin typeface="Cambria Math" panose="02040503050406030204" pitchFamily="18" charset="0"/>
                              <a:cs typeface="Times New Roman" panose="02020603050405020304" pitchFamily="18" charset="0"/>
                            </a:rPr>
                            <m:t>𝐵</m:t>
                          </m:r>
                        </m:sub>
                      </m:sSub>
                      <m:r>
                        <a:rPr lang="en-US" sz="280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𝑃</m:t>
                      </m:r>
                      <m:func>
                        <m:funcPr>
                          <m:ctrlPr>
                            <a:rPr lang="en-US" sz="2800" b="0" i="1" smtClean="0">
                              <a:latin typeface="Cambria Math" panose="02040503050406030204" pitchFamily="18" charset="0"/>
                              <a:cs typeface="Times New Roman" panose="02020603050405020304" pitchFamily="18" charset="0"/>
                            </a:rPr>
                          </m:ctrlPr>
                        </m:funcPr>
                        <m:fName>
                          <m:r>
                            <m:rPr>
                              <m:sty m:val="p"/>
                            </m:rPr>
                            <a:rPr lang="en-US" sz="2800" b="0" i="0" smtClean="0">
                              <a:latin typeface="Cambria Math" panose="02040503050406030204" pitchFamily="18" charset="0"/>
                              <a:cs typeface="Times New Roman" panose="02020603050405020304" pitchFamily="18" charset="0"/>
                            </a:rPr>
                            <m:t>ln</m:t>
                          </m:r>
                        </m:fName>
                        <m:e>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𝑐</m:t>
                              </m:r>
                            </m:e>
                          </m:acc>
                        </m:e>
                      </m:func>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Mill</a:t>
                </a:r>
              </a:p>
              <a:p>
                <a:pPr marL="0" indent="0">
                  <a:lnSpc>
                    <a:spcPct val="100000"/>
                  </a:lnSpc>
                  <a:spcBef>
                    <a:spcPts val="0"/>
                  </a:spcBef>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𝑀</m:t>
                          </m:r>
                        </m:sub>
                      </m:sSub>
                      <m:r>
                        <a:rPr lang="en-US" i="1" smtClean="0">
                          <a:latin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ln</m:t>
                          </m:r>
                        </m:fName>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𝑐</m:t>
                              </m:r>
                            </m:e>
                          </m:acc>
                        </m:e>
                      </m:func>
                    </m:oMath>
                  </m:oMathPara>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Exogenous population, one time-period: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𝐵</m:t>
                        </m:r>
                      </m:sub>
                    </m:sSub>
                  </m:oMath>
                </a14:m>
                <a:r>
                  <a:rPr lang="en-US" dirty="0">
                    <a:latin typeface="Candara" panose="020E0502030303020204" pitchFamily="34" charset="0"/>
                    <a:cs typeface="Times New Roman" panose="02020603050405020304" pitchFamily="18" charset="0"/>
                  </a:rPr>
                  <a:t> is an affine transformation of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𝑀</m:t>
                        </m:r>
                      </m:sub>
                    </m:sSub>
                  </m:oMath>
                </a14:m>
                <a:endParaRPr lang="en-US" dirty="0">
                  <a:latin typeface="Candara" panose="020E0502030303020204" pitchFamily="34" charset="0"/>
                  <a:cs typeface="Times New Roman" panose="02020603050405020304" pitchFamily="18" charset="0"/>
                </a:endParaRPr>
              </a:p>
              <a:p>
                <a:pPr>
                  <a:lnSpc>
                    <a:spcPct val="100000"/>
                  </a:lnSpc>
                  <a:spcBef>
                    <a:spcPts val="0"/>
                  </a:spcBef>
                </a:pPr>
                <a:r>
                  <a:rPr lang="en-US" dirty="0" err="1">
                    <a:latin typeface="Candara" panose="020E0502030303020204" pitchFamily="34" charset="0"/>
                    <a:cs typeface="Times New Roman" panose="02020603050405020304" pitchFamily="18" charset="0"/>
                  </a:rPr>
                  <a:t>Palivos</a:t>
                </a:r>
                <a:r>
                  <a:rPr lang="en-US" dirty="0">
                    <a:latin typeface="Candara" panose="020E0502030303020204" pitchFamily="34" charset="0"/>
                    <a:cs typeface="Times New Roman" panose="02020603050405020304" pitchFamily="18" charset="0"/>
                  </a:rPr>
                  <a:t> &amp; Yip</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𝑃𝑌</m:t>
                          </m:r>
                        </m:sub>
                      </m:sSub>
                      <m:r>
                        <a:rPr lang="en-US" i="1" smtClean="0">
                          <a:latin typeface="Cambria Math" panose="02040503050406030204" pitchFamily="18" charset="0"/>
                          <a:cs typeface="Times New Roman" panose="02020603050405020304" pitchFamily="18" charset="0"/>
                        </a:rPr>
                        <m:t>=</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𝑃</m:t>
                          </m:r>
                        </m:e>
                        <m:sup>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sup>
                      </m:sSup>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ln</m:t>
                          </m:r>
                        </m:fName>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𝑐</m:t>
                              </m:r>
                            </m:e>
                          </m:acc>
                        </m:e>
                      </m:func>
                    </m:oMath>
                  </m:oMathPara>
                </a14:m>
                <a:endParaRPr lang="en-US" b="0" dirty="0">
                  <a:latin typeface="Candara" panose="020E0502030303020204" pitchFamily="34" charset="0"/>
                  <a:cs typeface="Times New Roman" panose="02020603050405020304" pitchFamily="18" charset="0"/>
                </a:endParaRPr>
              </a:p>
              <a:p>
                <a:pPr>
                  <a:lnSpc>
                    <a:spcPct val="100000"/>
                  </a:lnSpc>
                  <a:spcBef>
                    <a:spcPts val="0"/>
                  </a:spcBef>
                </a:pP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r>
                      <a:rPr lang="en-US" b="0" i="1" smtClean="0">
                        <a:latin typeface="Cambria Math" panose="02040503050406030204" pitchFamily="18" charset="0"/>
                        <a:ea typeface="Cambria Math" panose="02040503050406030204" pitchFamily="18" charset="0"/>
                        <a:cs typeface="Times New Roman" panose="02020603050405020304" pitchFamily="18" charset="0"/>
                      </a:rPr>
                      <m:t>&gt;1</m:t>
                    </m:r>
                  </m:oMath>
                </a14:m>
                <a:r>
                  <a:rPr lang="en-US" dirty="0">
                    <a:latin typeface="Candara" panose="020E0502030303020204" pitchFamily="34" charset="0"/>
                    <a:cs typeface="Times New Roman" panose="02020603050405020304" pitchFamily="18" charset="0"/>
                  </a:rPr>
                  <a:t> Monty Python;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r>
                      <a:rPr lang="en-US" b="0" i="1" smtClean="0">
                        <a:latin typeface="Cambria Math" panose="02040503050406030204" pitchFamily="18" charset="0"/>
                        <a:ea typeface="Cambria Math" panose="02040503050406030204" pitchFamily="18" charset="0"/>
                        <a:cs typeface="Times New Roman" panose="02020603050405020304" pitchFamily="18" charset="0"/>
                      </a:rPr>
                      <m:t>&lt;0</m:t>
                    </m:r>
                  </m:oMath>
                </a14:m>
                <a:r>
                  <a:rPr lang="en-US" dirty="0">
                    <a:latin typeface="Candara" panose="020E0502030303020204" pitchFamily="34" charset="0"/>
                    <a:cs typeface="Times New Roman" panose="02020603050405020304" pitchFamily="18" charset="0"/>
                  </a:rPr>
                  <a:t> Benatar, MacCormack</a:t>
                </a: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457200" lvl="1"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a:stretch>
              </a:blipFill>
            </p:spPr>
            <p:txBody>
              <a:bodyPr/>
              <a:lstStyle/>
              <a:p>
                <a:r>
                  <a:rPr lang="en-GB">
                    <a:noFill/>
                  </a:rPr>
                  <a:t> </a:t>
                </a:r>
              </a:p>
            </p:txBody>
          </p:sp>
        </mc:Fallback>
      </mc:AlternateContent>
      <p:graphicFrame>
        <p:nvGraphicFramePr>
          <p:cNvPr id="4" name="Object 3"/>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138816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F3415-BF7D-21E2-2172-469BB1D9B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4BA8D-83A7-ABC2-3833-E01A205936D6}"/>
              </a:ext>
            </a:extLst>
          </p:cNvPr>
          <p:cNvSpPr>
            <a:spLocks noGrp="1"/>
          </p:cNvSpPr>
          <p:nvPr>
            <p:ph type="title"/>
          </p:nvPr>
        </p:nvSpPr>
        <p:spPr>
          <a:xfrm>
            <a:off x="0" y="8709"/>
            <a:ext cx="9144000" cy="1336431"/>
          </a:xfrm>
        </p:spPr>
        <p:txBody>
          <a:bodyPr>
            <a:normAutofit/>
          </a:bodyPr>
          <a:lstStyle/>
          <a:p>
            <a:pPr algn="ctr"/>
            <a:r>
              <a:rPr lang="en-GB" sz="3600" dirty="0">
                <a:latin typeface="Candara" panose="020E0502030303020204" pitchFamily="34" charset="0"/>
                <a:cs typeface="Times New Roman" panose="02020603050405020304" pitchFamily="18" charset="0"/>
              </a:rPr>
              <a:t>Homotheticity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5996119-7285-23DC-F66B-08F384CC89E3}"/>
                  </a:ext>
                </a:extLst>
              </p:cNvPr>
              <p:cNvSpPr>
                <a:spLocks noGrp="1"/>
              </p:cNvSpPr>
              <p:nvPr>
                <p:ph idx="1"/>
              </p:nvPr>
            </p:nvSpPr>
            <p:spPr>
              <a:xfrm>
                <a:off x="392640" y="1079036"/>
                <a:ext cx="8358720" cy="5166488"/>
              </a:xfrm>
            </p:spPr>
            <p:txBody>
              <a:bodyPr>
                <a:noAutofit/>
              </a:bodyPr>
              <a:lstStyle/>
              <a:p>
                <a:pPr>
                  <a:lnSpc>
                    <a:spcPct val="100000"/>
                  </a:lnSpc>
                  <a:spcBef>
                    <a:spcPts val="0"/>
                  </a:spcBef>
                </a:pPr>
                <a:r>
                  <a:rPr lang="en-US" dirty="0">
                    <a:latin typeface="Candara" panose="020E0502030303020204" pitchFamily="34" charset="0"/>
                    <a:cs typeface="Times New Roman" panose="02020603050405020304" pitchFamily="18" charset="0"/>
                  </a:rPr>
                  <a:t>Palivos &amp; Yip</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𝑃𝑌</m:t>
                          </m:r>
                        </m:sub>
                      </m:sSub>
                      <m:r>
                        <a:rPr lang="en-US" i="1" smtClean="0">
                          <a:latin typeface="Cambria Math" panose="02040503050406030204" pitchFamily="18" charset="0"/>
                          <a:cs typeface="Times New Roman" panose="02020603050405020304" pitchFamily="18" charset="0"/>
                        </a:rPr>
                        <m:t>=</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𝑃</m:t>
                          </m:r>
                        </m:e>
                        <m:sup>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sup>
                      </m:sSup>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ln</m:t>
                          </m:r>
                        </m:fName>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𝑐</m:t>
                              </m:r>
                            </m:e>
                          </m:acc>
                        </m:e>
                      </m:func>
                    </m:oMath>
                  </m:oMathPara>
                </a14:m>
                <a:endParaRPr lang="en-US" b="0" dirty="0">
                  <a:latin typeface="Candara" panose="020E0502030303020204" pitchFamily="34" charset="0"/>
                  <a:cs typeface="Times New Roman" panose="02020603050405020304" pitchFamily="18" charset="0"/>
                </a:endParaRPr>
              </a:p>
              <a:p>
                <a:pPr>
                  <a:lnSpc>
                    <a:spcPct val="100000"/>
                  </a:lnSpc>
                  <a:spcBef>
                    <a:spcPts val="0"/>
                  </a:spcBef>
                </a:pPr>
                <a:r>
                  <a:rPr lang="en-US" dirty="0">
                    <a:solidFill>
                      <a:schemeClr val="tx1"/>
                    </a:solidFill>
                    <a:latin typeface="Candara" panose="020E0502030303020204" pitchFamily="34" charset="0"/>
                    <a:cs typeface="Times New Roman" panose="02020603050405020304" pitchFamily="18" charset="0"/>
                  </a:rPr>
                  <a:t>Currency change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𝜅</m:t>
                    </m:r>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dirty="0">
                    <a:solidFill>
                      <a:schemeClr val="tx1"/>
                    </a:solidFill>
                    <a:latin typeface="Candara" panose="020E0502030303020204" pitchFamily="34" charset="0"/>
                    <a:cs typeface="Times New Roman" panose="02020603050405020304" pitchFamily="18" charset="0"/>
                  </a:rPr>
                  <a:t>: </a:t>
                </a:r>
                <a14:m>
                  <m:oMath xmlns:m="http://schemas.openxmlformats.org/officeDocument/2006/math">
                    <m:sSup>
                      <m:sSupPr>
                        <m:ctrlPr>
                          <a:rPr lang="en-US" i="1" smtClean="0">
                            <a:solidFill>
                              <a:schemeClr val="tx1"/>
                            </a:solidFill>
                            <a:latin typeface="Cambria Math" panose="02040503050406030204" pitchFamily="18" charset="0"/>
                            <a:cs typeface="Times New Roman" panose="02020603050405020304" pitchFamily="18" charset="0"/>
                          </a:rPr>
                        </m:ctrlPr>
                      </m:sSupPr>
                      <m:e>
                        <m:r>
                          <a:rPr lang="en-US" b="0" i="1" smtClean="0">
                            <a:solidFill>
                              <a:schemeClr val="tx1"/>
                            </a:solidFill>
                            <a:latin typeface="Cambria Math" panose="02040503050406030204" pitchFamily="18" charset="0"/>
                            <a:cs typeface="Times New Roman" panose="02020603050405020304" pitchFamily="18" charset="0"/>
                          </a:rPr>
                          <m:t>𝑃</m:t>
                        </m:r>
                      </m:e>
                      <m:sup>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𝜅</m:t>
                        </m:r>
                      </m:sup>
                    </m:sSup>
                    <m:func>
                      <m:funcPr>
                        <m:ctrlPr>
                          <a:rPr lang="en-US" i="1">
                            <a:solidFill>
                              <a:schemeClr val="tx1"/>
                            </a:solidFill>
                            <a:latin typeface="Cambria Math" panose="02040503050406030204" pitchFamily="18" charset="0"/>
                            <a:cs typeface="Times New Roman" panose="02020603050405020304" pitchFamily="18" charset="0"/>
                          </a:rPr>
                        </m:ctrlPr>
                      </m:funcPr>
                      <m:fName>
                        <m:r>
                          <m:rPr>
                            <m:sty m:val="p"/>
                          </m:rPr>
                          <a:rPr lang="en-US">
                            <a:solidFill>
                              <a:schemeClr val="tx1"/>
                            </a:solidFill>
                            <a:latin typeface="Cambria Math" panose="02040503050406030204" pitchFamily="18" charset="0"/>
                            <a:cs typeface="Times New Roman" panose="02020603050405020304" pitchFamily="18" charset="0"/>
                          </a:rPr>
                          <m:t>ln</m:t>
                        </m:r>
                      </m:fName>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acc>
                          <m:accPr>
                            <m:chr m:val="̅"/>
                            <m:ctrlPr>
                              <a:rPr lang="en-US" i="1">
                                <a:solidFill>
                                  <a:schemeClr val="tx1"/>
                                </a:solidFill>
                                <a:latin typeface="Cambria Math" panose="02040503050406030204" pitchFamily="18" charset="0"/>
                                <a:cs typeface="Times New Roman" panose="02020603050405020304" pitchFamily="18" charset="0"/>
                              </a:rPr>
                            </m:ctrlPr>
                          </m:accPr>
                          <m:e>
                            <m:r>
                              <a:rPr lang="en-US" i="1">
                                <a:solidFill>
                                  <a:schemeClr val="tx1"/>
                                </a:solidFill>
                                <a:latin typeface="Cambria Math" panose="02040503050406030204" pitchFamily="18" charset="0"/>
                                <a:cs typeface="Times New Roman" panose="02020603050405020304" pitchFamily="18" charset="0"/>
                              </a:rPr>
                              <m:t>𝑐</m:t>
                            </m:r>
                          </m:e>
                        </m:acc>
                      </m:e>
                    </m:func>
                    <m:r>
                      <a:rPr lang="en-US" b="0" i="1" smtClean="0">
                        <a:solidFill>
                          <a:schemeClr val="tx1"/>
                        </a:solidFill>
                        <a:latin typeface="Cambria Math" panose="02040503050406030204" pitchFamily="18" charset="0"/>
                        <a:cs typeface="Times New Roman" panose="02020603050405020304" pitchFamily="18" charset="0"/>
                      </a:rPr>
                      <m:t>=</m:t>
                    </m:r>
                    <m:sSup>
                      <m:sSupPr>
                        <m:ctrlPr>
                          <a:rPr lang="en-US" i="1">
                            <a:solidFill>
                              <a:schemeClr val="tx1"/>
                            </a:solidFill>
                            <a:latin typeface="Cambria Math" panose="02040503050406030204" pitchFamily="18" charset="0"/>
                            <a:cs typeface="Times New Roman" panose="02020603050405020304" pitchFamily="18" charset="0"/>
                          </a:rPr>
                        </m:ctrlPr>
                      </m:sSupPr>
                      <m:e>
                        <m:r>
                          <a:rPr lang="en-US" i="1">
                            <a:solidFill>
                              <a:schemeClr val="tx1"/>
                            </a:solidFill>
                            <a:latin typeface="Cambria Math" panose="02040503050406030204" pitchFamily="18" charset="0"/>
                            <a:cs typeface="Times New Roman" panose="02020603050405020304" pitchFamily="18" charset="0"/>
                          </a:rPr>
                          <m:t>𝑃</m:t>
                        </m:r>
                      </m:e>
                      <m:sup>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𝜅</m:t>
                        </m:r>
                      </m:sup>
                    </m:sSup>
                    <m:func>
                      <m:funcPr>
                        <m:ctrlPr>
                          <a:rPr lang="en-US" i="1">
                            <a:solidFill>
                              <a:schemeClr val="tx1"/>
                            </a:solidFill>
                            <a:latin typeface="Cambria Math" panose="02040503050406030204" pitchFamily="18" charset="0"/>
                            <a:cs typeface="Times New Roman" panose="02020603050405020304" pitchFamily="18" charset="0"/>
                          </a:rPr>
                        </m:ctrlPr>
                      </m:funcPr>
                      <m:fName>
                        <m:r>
                          <m:rPr>
                            <m:sty m:val="p"/>
                          </m:rPr>
                          <a:rPr lang="en-US">
                            <a:solidFill>
                              <a:schemeClr val="tx1"/>
                            </a:solidFill>
                            <a:latin typeface="Cambria Math" panose="02040503050406030204" pitchFamily="18" charset="0"/>
                            <a:cs typeface="Times New Roman" panose="02020603050405020304" pitchFamily="18" charset="0"/>
                          </a:rPr>
                          <m:t>ln</m:t>
                        </m:r>
                      </m:fName>
                      <m:e>
                        <m:acc>
                          <m:accPr>
                            <m:chr m:val="̅"/>
                            <m:ctrlPr>
                              <a:rPr lang="en-US" i="1">
                                <a:solidFill>
                                  <a:schemeClr val="tx1"/>
                                </a:solidFill>
                                <a:latin typeface="Cambria Math" panose="02040503050406030204" pitchFamily="18" charset="0"/>
                                <a:cs typeface="Times New Roman" panose="02020603050405020304" pitchFamily="18" charset="0"/>
                              </a:rPr>
                            </m:ctrlPr>
                          </m:accPr>
                          <m:e>
                            <m:r>
                              <a:rPr lang="en-US" i="1">
                                <a:solidFill>
                                  <a:schemeClr val="tx1"/>
                                </a:solidFill>
                                <a:latin typeface="Cambria Math" panose="02040503050406030204" pitchFamily="18" charset="0"/>
                                <a:cs typeface="Times New Roman" panose="02020603050405020304" pitchFamily="18" charset="0"/>
                              </a:rPr>
                              <m:t>𝑐</m:t>
                            </m:r>
                          </m:e>
                        </m:acc>
                      </m:e>
                    </m:func>
                    <m:r>
                      <a:rPr lang="en-US" i="1">
                        <a:solidFill>
                          <a:schemeClr val="tx1"/>
                        </a:solidFill>
                        <a:latin typeface="Cambria Math" panose="02040503050406030204" pitchFamily="18" charset="0"/>
                        <a:cs typeface="Times New Roman" panose="02020603050405020304" pitchFamily="18" charset="0"/>
                      </a:rPr>
                      <m:t>+</m:t>
                    </m:r>
                    <m:sSup>
                      <m:sSupPr>
                        <m:ctrlPr>
                          <a:rPr lang="en-US" i="1">
                            <a:solidFill>
                              <a:schemeClr val="tx1"/>
                            </a:solidFill>
                            <a:latin typeface="Cambria Math" panose="02040503050406030204" pitchFamily="18" charset="0"/>
                            <a:cs typeface="Times New Roman" panose="02020603050405020304" pitchFamily="18" charset="0"/>
                          </a:rPr>
                        </m:ctrlPr>
                      </m:sSupPr>
                      <m:e>
                        <m:r>
                          <a:rPr lang="en-US" i="1">
                            <a:solidFill>
                              <a:schemeClr val="tx1"/>
                            </a:solidFill>
                            <a:latin typeface="Cambria Math" panose="02040503050406030204" pitchFamily="18" charset="0"/>
                            <a:cs typeface="Times New Roman" panose="02020603050405020304" pitchFamily="18" charset="0"/>
                          </a:rPr>
                          <m:t>𝑃</m:t>
                        </m:r>
                      </m:e>
                      <m:sup>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𝜅</m:t>
                        </m:r>
                      </m:sup>
                    </m:sSup>
                    <m:func>
                      <m:funcPr>
                        <m:ctrlPr>
                          <a:rPr lang="en-US" i="1">
                            <a:solidFill>
                              <a:schemeClr val="tx1"/>
                            </a:solidFill>
                            <a:latin typeface="Cambria Math" panose="02040503050406030204" pitchFamily="18" charset="0"/>
                            <a:cs typeface="Times New Roman" panose="02020603050405020304" pitchFamily="18" charset="0"/>
                          </a:rPr>
                        </m:ctrlPr>
                      </m:funcPr>
                      <m:fName>
                        <m:r>
                          <m:rPr>
                            <m:sty m:val="p"/>
                          </m:rPr>
                          <a:rPr lang="en-US">
                            <a:solidFill>
                              <a:schemeClr val="tx1"/>
                            </a:solidFill>
                            <a:latin typeface="Cambria Math" panose="02040503050406030204" pitchFamily="18" charset="0"/>
                            <a:cs typeface="Times New Roman" panose="02020603050405020304" pitchFamily="18" charset="0"/>
                          </a:rPr>
                          <m:t>ln</m:t>
                        </m:r>
                      </m:fName>
                      <m:e>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e>
                    </m:func>
                  </m:oMath>
                </a14:m>
                <a:endParaRPr lang="en-US" dirty="0">
                  <a:solidFill>
                    <a:schemeClr val="tx1"/>
                  </a:solidFill>
                  <a:latin typeface="Candara" panose="020E0502030303020204" pitchFamily="34" charset="0"/>
                  <a:ea typeface="Cambria Math" panose="02040503050406030204" pitchFamily="18" charset="0"/>
                  <a:cs typeface="Times New Roman" panose="02020603050405020304" pitchFamily="18" charset="0"/>
                </a:endParaRPr>
              </a:p>
              <a:p>
                <a:pPr>
                  <a:lnSpc>
                    <a:spcPct val="100000"/>
                  </a:lnSpc>
                  <a:spcBef>
                    <a:spcPts val="0"/>
                  </a:spcBef>
                </a:pPr>
                <a:r>
                  <a:rPr lang="en-US" dirty="0">
                    <a:solidFill>
                      <a:schemeClr val="tx1"/>
                    </a:solidFill>
                    <a:latin typeface="Candara" panose="020E0502030303020204" pitchFamily="34" charset="0"/>
                    <a:cs typeface="Times New Roman" panose="02020603050405020304" pitchFamily="18" charset="0"/>
                  </a:rPr>
                  <a:t>This is not an affine transformation</a:t>
                </a:r>
                <a:r>
                  <a:rPr lang="en-US" dirty="0">
                    <a:latin typeface="Candara" panose="020E0502030303020204" pitchFamily="34" charset="0"/>
                    <a:cs typeface="Times New Roman" panose="02020603050405020304" pitchFamily="18" charset="0"/>
                  </a:rPr>
                  <a:t> </a:t>
                </a:r>
                <a:r>
                  <a:rPr lang="en-US" sz="2000" dirty="0">
                    <a:latin typeface="Candara" panose="020E0502030303020204" pitchFamily="34" charset="0"/>
                    <a:cs typeface="Times New Roman" panose="02020603050405020304" pitchFamily="18" charset="0"/>
                  </a:rPr>
                  <a:t>(</a:t>
                </a:r>
                <a:r>
                  <a:rPr lang="en-US" sz="2000" dirty="0">
                    <a:solidFill>
                      <a:srgbClr val="FF0000"/>
                    </a:solidFill>
                    <a:latin typeface="Candara" panose="020E0502030303020204" pitchFamily="34" charset="0"/>
                    <a:cs typeface="Times New Roman" panose="02020603050405020304" pitchFamily="18" charset="0"/>
                  </a:rPr>
                  <a:t>Bressler 2021 </a:t>
                </a:r>
                <a:r>
                  <a:rPr lang="en-US" sz="2000" dirty="0" err="1">
                    <a:solidFill>
                      <a:srgbClr val="FF0000"/>
                    </a:solidFill>
                    <a:latin typeface="Candara" panose="020E0502030303020204" pitchFamily="34" charset="0"/>
                    <a:cs typeface="Times New Roman" panose="02020603050405020304" pitchFamily="18" charset="0"/>
                  </a:rPr>
                  <a:t>NComms</a:t>
                </a:r>
                <a:r>
                  <a:rPr lang="en-US" sz="2000" dirty="0">
                    <a:solidFill>
                      <a:srgbClr val="FF0000"/>
                    </a:solidFill>
                    <a:latin typeface="Candara" panose="020E0502030303020204" pitchFamily="34" charset="0"/>
                    <a:cs typeface="Times New Roman" panose="02020603050405020304" pitchFamily="18" charset="0"/>
                  </a:rPr>
                  <a:t>;</a:t>
                </a:r>
                <a:r>
                  <a:rPr lang="en-US" sz="2000" dirty="0">
                    <a:latin typeface="Candara" panose="020E0502030303020204" pitchFamily="34" charset="0"/>
                    <a:cs typeface="Times New Roman" panose="02020603050405020304" pitchFamily="18" charset="0"/>
                  </a:rPr>
                  <a:t> </a:t>
                </a:r>
                <a:r>
                  <a:rPr lang="en-US" sz="2000" dirty="0" err="1">
                    <a:solidFill>
                      <a:srgbClr val="FF0000"/>
                    </a:solidFill>
                    <a:latin typeface="Candara" panose="020E0502030303020204" pitchFamily="34" charset="0"/>
                    <a:cs typeface="Times New Roman" panose="02020603050405020304" pitchFamily="18" charset="0"/>
                  </a:rPr>
                  <a:t>Lupi</a:t>
                </a:r>
                <a:r>
                  <a:rPr lang="en-US" sz="2000" dirty="0">
                    <a:solidFill>
                      <a:srgbClr val="FF0000"/>
                    </a:solidFill>
                    <a:latin typeface="Candara" panose="020E0502030303020204" pitchFamily="34" charset="0"/>
                    <a:cs typeface="Times New Roman" panose="02020603050405020304" pitchFamily="18" charset="0"/>
                  </a:rPr>
                  <a:t> &amp; </a:t>
                </a:r>
                <a:r>
                  <a:rPr lang="en-US" sz="2000" dirty="0" err="1">
                    <a:solidFill>
                      <a:srgbClr val="FF0000"/>
                    </a:solidFill>
                    <a:latin typeface="Candara" panose="020E0502030303020204" pitchFamily="34" charset="0"/>
                    <a:cs typeface="Times New Roman" panose="02020603050405020304" pitchFamily="18" charset="0"/>
                  </a:rPr>
                  <a:t>Marsiglio</a:t>
                </a:r>
                <a:r>
                  <a:rPr lang="en-US" sz="2000" dirty="0">
                    <a:solidFill>
                      <a:srgbClr val="FF0000"/>
                    </a:solidFill>
                    <a:latin typeface="Candara" panose="020E0502030303020204" pitchFamily="34" charset="0"/>
                    <a:cs typeface="Times New Roman" panose="02020603050405020304" pitchFamily="18" charset="0"/>
                  </a:rPr>
                  <a:t> 2021 </a:t>
                </a:r>
                <a:r>
                  <a:rPr lang="en-US" sz="2000" dirty="0" err="1">
                    <a:solidFill>
                      <a:srgbClr val="FF0000"/>
                    </a:solidFill>
                    <a:latin typeface="Candara" panose="020E0502030303020204" pitchFamily="34" charset="0"/>
                    <a:cs typeface="Times New Roman" panose="02020603050405020304" pitchFamily="18" charset="0"/>
                  </a:rPr>
                  <a:t>EcE</a:t>
                </a:r>
                <a:r>
                  <a:rPr lang="en-US" sz="2000" dirty="0">
                    <a:solidFill>
                      <a:srgbClr val="FF0000"/>
                    </a:solidFill>
                    <a:latin typeface="Candara" panose="020E0502030303020204" pitchFamily="34" charset="0"/>
                    <a:cs typeface="Times New Roman" panose="02020603050405020304" pitchFamily="18" charset="0"/>
                  </a:rPr>
                  <a:t>; </a:t>
                </a:r>
                <a:r>
                  <a:rPr lang="en-US" sz="2000" dirty="0" err="1">
                    <a:solidFill>
                      <a:srgbClr val="FF0000"/>
                    </a:solidFill>
                    <a:latin typeface="Candara" panose="020E0502030303020204" pitchFamily="34" charset="0"/>
                    <a:cs typeface="Times New Roman" panose="02020603050405020304" pitchFamily="18" charset="0"/>
                  </a:rPr>
                  <a:t>Gerlagh</a:t>
                </a:r>
                <a:r>
                  <a:rPr lang="en-US" sz="2000" dirty="0">
                    <a:solidFill>
                      <a:srgbClr val="FF0000"/>
                    </a:solidFill>
                    <a:latin typeface="Candara" panose="020E0502030303020204" pitchFamily="34" charset="0"/>
                    <a:cs typeface="Times New Roman" panose="02020603050405020304" pitchFamily="18" charset="0"/>
                  </a:rPr>
                  <a:t> 2023 EER</a:t>
                </a:r>
                <a:r>
                  <a:rPr lang="en-US" sz="2000" dirty="0">
                    <a:latin typeface="Candara" panose="020E0502030303020204" pitchFamily="34" charset="0"/>
                    <a:cs typeface="Times New Roman" panose="02020603050405020304" pitchFamily="18" charset="0"/>
                  </a:rPr>
                  <a:t>; </a:t>
                </a:r>
                <a:r>
                  <a:rPr lang="en-US" sz="2000" dirty="0" err="1">
                    <a:solidFill>
                      <a:schemeClr val="accent2"/>
                    </a:solidFill>
                    <a:latin typeface="Candara" panose="020E0502030303020204" pitchFamily="34" charset="0"/>
                    <a:cs typeface="Times New Roman" panose="02020603050405020304" pitchFamily="18" charset="0"/>
                  </a:rPr>
                  <a:t>Gerlagh</a:t>
                </a:r>
                <a:r>
                  <a:rPr lang="en-US" sz="2000" dirty="0">
                    <a:solidFill>
                      <a:schemeClr val="accent2"/>
                    </a:solidFill>
                    <a:latin typeface="Candara" panose="020E0502030303020204" pitchFamily="34" charset="0"/>
                    <a:cs typeface="Times New Roman" panose="02020603050405020304" pitchFamily="18" charset="0"/>
                  </a:rPr>
                  <a:t> et al. 2023 SJE</a:t>
                </a:r>
                <a:r>
                  <a:rPr lang="en-US" sz="2000" dirty="0">
                    <a:latin typeface="Candara" panose="020E0502030303020204" pitchFamily="34" charset="0"/>
                    <a:cs typeface="Times New Roman" panose="02020603050405020304" pitchFamily="18" charset="0"/>
                  </a:rPr>
                  <a:t>)</a:t>
                </a:r>
                <a:endParaRPr lang="en-US" sz="2000" dirty="0">
                  <a:solidFill>
                    <a:schemeClr val="tx1"/>
                  </a:solidFill>
                  <a:latin typeface="Candara" panose="020E0502030303020204" pitchFamily="34" charset="0"/>
                  <a:cs typeface="Times New Roman" panose="02020603050405020304" pitchFamily="18" charset="0"/>
                </a:endParaRPr>
              </a:p>
              <a:p>
                <a:pPr>
                  <a:lnSpc>
                    <a:spcPct val="100000"/>
                  </a:lnSpc>
                  <a:spcBef>
                    <a:spcPts val="0"/>
                  </a:spcBef>
                </a:pPr>
                <a:r>
                  <a:rPr lang="en-US" dirty="0">
                    <a:latin typeface="Candara" panose="020E0502030303020204" pitchFamily="34" charset="0"/>
                    <a:cs typeface="Times New Roman" panose="02020603050405020304" pitchFamily="18" charset="0"/>
                  </a:rPr>
                  <a:t>However</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𝑃𝑌</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𝐵𝐵𝐷</m:t>
                          </m:r>
                        </m:sub>
                      </m:sSub>
                      <m:r>
                        <a:rPr lang="en-US" i="1" smtClean="0">
                          <a:latin typeface="Cambria Math" panose="02040503050406030204" pitchFamily="18" charset="0"/>
                          <a:cs typeface="Times New Roman" panose="02020603050405020304" pitchFamily="18" charset="0"/>
                        </a:rPr>
                        <m:t>=</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𝑃</m:t>
                          </m:r>
                        </m:e>
                        <m:sup>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sup>
                      </m:sSup>
                      <m:d>
                        <m:d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ln</m:t>
                              </m:r>
                            </m:fName>
                            <m:e>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𝑐</m:t>
                                  </m:r>
                                </m:e>
                              </m:acc>
                            </m:e>
                          </m:func>
                          <m:r>
                            <a:rPr lang="en-US" b="0" i="1" smtClean="0">
                              <a:latin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ln</m:t>
                              </m:r>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fName>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𝜈</m:t>
                                  </m:r>
                                </m:e>
                                <m:sub>
                                  <m:r>
                                    <a:rPr lang="en-US" b="0" i="1" smtClean="0">
                                      <a:latin typeface="Cambria Math" panose="02040503050406030204" pitchFamily="18" charset="0"/>
                                      <a:cs typeface="Times New Roman" panose="02020603050405020304" pitchFamily="18" charset="0"/>
                                    </a:rPr>
                                    <m:t>𝑐</m:t>
                                  </m:r>
                                </m:sub>
                              </m:sSub>
                            </m:e>
                          </m:func>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𝑃</m:t>
                          </m:r>
                        </m:e>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p>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ln</m:t>
                              </m:r>
                            </m:fName>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𝑐</m:t>
                                  </m:r>
                                </m:e>
                              </m:acc>
                            </m:e>
                          </m:func>
                          <m:r>
                            <a:rPr lang="en-US" i="1">
                              <a:latin typeface="Cambria Math" panose="02040503050406030204" pitchFamily="18" charset="0"/>
                              <a:cs typeface="Times New Roman" panose="02020603050405020304" pitchFamily="18" charset="0"/>
                            </a:rPr>
                            <m:t>−</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ln</m:t>
                              </m:r>
                            </m:fName>
                            <m:e>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cs typeface="Times New Roman" panose="02020603050405020304" pitchFamily="18" charset="0"/>
                                    </a:rPr>
                                    <m:t>𝑐</m:t>
                                  </m:r>
                                </m:sub>
                              </m:sSub>
                            </m:e>
                          </m:func>
                        </m:e>
                      </m:d>
                    </m:oMath>
                  </m:oMathPara>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𝑃𝑌</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𝐵𝐵𝐷</m:t>
                          </m:r>
                        </m:sub>
                      </m:sSub>
                      <m:r>
                        <a:rPr lang="en-US" i="1" smtClean="0">
                          <a:latin typeface="Cambria Math" panose="02040503050406030204" pitchFamily="18" charset="0"/>
                          <a:cs typeface="Times New Roman" panose="02020603050405020304" pitchFamily="18" charset="0"/>
                        </a:rPr>
                        <m:t>=</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𝑃</m:t>
                          </m:r>
                        </m:e>
                        <m:sup>
                          <m:r>
                            <a:rPr lang="en-US" i="1" smtClean="0">
                              <a:latin typeface="Cambria Math" panose="02040503050406030204" pitchFamily="18" charset="0"/>
                              <a:ea typeface="Cambria Math" panose="02040503050406030204" pitchFamily="18" charset="0"/>
                              <a:cs typeface="Times New Roman" panose="02020603050405020304" pitchFamily="18" charset="0"/>
                            </a:rPr>
                            <m:t>𝜅</m:t>
                          </m:r>
                        </m:sup>
                      </m:sSup>
                      <m:d>
                        <m:d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d>
                                    <m:dPr>
                                      <m:ctrlPr>
                                        <a:rPr lang="en-US" i="1" smtClean="0">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𝛼</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𝑐</m:t>
                                          </m:r>
                                        </m:e>
                                      </m:acc>
                                    </m:e>
                                  </m:d>
                                </m:e>
                                <m:sup>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sup>
                              </m:sSup>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r>
                            <a:rPr lang="en-US" b="0" i="1" smtClean="0">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p>
                                <m:sSupPr>
                                  <m:ctrlPr>
                                    <a:rPr lang="en-US" i="1" smtClean="0">
                                      <a:latin typeface="Cambria Math" panose="02040503050406030204" pitchFamily="18" charset="0"/>
                                      <a:cs typeface="Times New Roman" panose="02020603050405020304" pitchFamily="18" charset="0"/>
                                    </a:rPr>
                                  </m:ctrlPr>
                                </m:sSupPr>
                                <m:e>
                                  <m:d>
                                    <m:dPr>
                                      <m:ctrlPr>
                                        <a:rPr lang="en-US" i="1" smtClean="0">
                                          <a:latin typeface="Cambria Math" panose="02040503050406030204" pitchFamily="18" charset="0"/>
                                          <a:cs typeface="Times New Roman" panose="02020603050405020304" pitchFamily="18" charset="0"/>
                                        </a:rPr>
                                      </m:ctrlPr>
                                    </m:dPr>
                                    <m:e>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𝜈</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𝑐</m:t>
                                          </m:r>
                                        </m:sub>
                                      </m:sSub>
                                    </m:e>
                                  </m:d>
                                </m:e>
                                <m:sup>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sup>
                              </m:sSup>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b="0" i="1" dirty="0">
                  <a:latin typeface="Cambria Math" panose="02040503050406030204" pitchFamily="18" charset="0"/>
                  <a:ea typeface="Cambria Math" panose="02040503050406030204" pitchFamily="18" charset="0"/>
                  <a:cs typeface="Times New Roman" panose="02020603050405020304" pitchFamily="18" charset="0"/>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e>
                        <m:sup>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𝜂</m:t>
                          </m:r>
                        </m:sup>
                      </m:sSup>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𝑃</m:t>
                          </m:r>
                        </m:e>
                        <m:sup>
                          <m:r>
                            <a:rPr lang="en-US" i="1">
                              <a:latin typeface="Cambria Math" panose="02040503050406030204" pitchFamily="18" charset="0"/>
                              <a:ea typeface="Cambria Math" panose="02040503050406030204" pitchFamily="18" charset="0"/>
                              <a:cs typeface="Times New Roman" panose="02020603050405020304" pitchFamily="18" charset="0"/>
                            </a:rPr>
                            <m:t>𝜅</m:t>
                          </m:r>
                        </m:sup>
                      </m:sSup>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𝑐</m:t>
                                      </m:r>
                                    </m:e>
                                  </m:acc>
                                </m:e>
                                <m:sup>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sup>
                              </m:sSup>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r>
                            <a:rPr lang="en-US" i="1">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bSup>
                                <m:sSubSupPr>
                                  <m:ctrlPr>
                                    <a:rPr lang="en-US" i="1">
                                      <a:latin typeface="Cambria Math" panose="02040503050406030204" pitchFamily="18" charset="0"/>
                                      <a:ea typeface="Cambria Math" panose="02040503050406030204" pitchFamily="18" charset="0"/>
                                      <a:cs typeface="Times New Roman" panose="02020603050405020304" pitchFamily="18" charset="0"/>
                                    </a:rPr>
                                  </m:ctrlPr>
                                </m:sSubSupPr>
                                <m:e>
                                  <m:r>
                                    <a:rPr lang="en-US" i="1">
                                      <a:latin typeface="Cambria Math" panose="02040503050406030204" pitchFamily="18" charset="0"/>
                                      <a:ea typeface="Cambria Math" panose="02040503050406030204" pitchFamily="18" charset="0"/>
                                      <a:cs typeface="Times New Roman" panose="02020603050405020304" pitchFamily="18" charset="0"/>
                                    </a:rPr>
                                    <m:t>𝜈</m:t>
                                  </m:r>
                                </m:e>
                                <m:sub>
                                  <m:r>
                                    <a:rPr lang="en-US" i="1">
                                      <a:latin typeface="Cambria Math" panose="02040503050406030204" pitchFamily="18" charset="0"/>
                                      <a:ea typeface="Cambria Math" panose="02040503050406030204" pitchFamily="18" charset="0"/>
                                      <a:cs typeface="Times New Roman" panose="02020603050405020304" pitchFamily="18" charset="0"/>
                                    </a:rPr>
                                    <m:t>𝑐</m:t>
                                  </m:r>
                                </m:sub>
                                <m:sup>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sup>
                              </m:sSubSup>
                            </m:num>
                            <m:den>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𝜂</m:t>
                              </m:r>
                            </m:den>
                          </m:f>
                        </m:e>
                      </m:d>
                    </m:oMath>
                  </m:oMathPara>
                </a14:m>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0" indent="0">
                  <a:lnSpc>
                    <a:spcPct val="100000"/>
                  </a:lnSpc>
                  <a:spcBef>
                    <a:spcPts val="0"/>
                  </a:spcBef>
                  <a:buNone/>
                </a:pPr>
                <a:endParaRPr lang="en-US" dirty="0">
                  <a:latin typeface="Candara" panose="020E0502030303020204" pitchFamily="34" charset="0"/>
                  <a:cs typeface="Times New Roman" panose="02020603050405020304" pitchFamily="18" charset="0"/>
                </a:endParaRPr>
              </a:p>
              <a:p>
                <a:pPr marL="457200" lvl="1" indent="0">
                  <a:lnSpc>
                    <a:spcPct val="100000"/>
                  </a:lnSpc>
                  <a:spcBef>
                    <a:spcPts val="0"/>
                  </a:spcBef>
                  <a:buNone/>
                </a:pPr>
                <a:endParaRPr lang="en-US" dirty="0">
                  <a:latin typeface="Candara" panose="020E050203030302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55996119-7285-23DC-F66B-08F384CC89E3}"/>
                  </a:ext>
                </a:extLst>
              </p:cNvPr>
              <p:cNvSpPr>
                <a:spLocks noGrp="1" noRot="1" noChangeAspect="1" noMove="1" noResize="1" noEditPoints="1" noAdjustHandles="1" noChangeArrowheads="1" noChangeShapeType="1" noTextEdit="1"/>
              </p:cNvSpPr>
              <p:nvPr>
                <p:ph idx="1"/>
              </p:nvPr>
            </p:nvSpPr>
            <p:spPr>
              <a:xfrm>
                <a:off x="392640" y="1079036"/>
                <a:ext cx="8358720" cy="5166488"/>
              </a:xfrm>
              <a:blipFill>
                <a:blip r:embed="rId3"/>
                <a:stretch>
                  <a:fillRect l="-1312" t="-1061" r="-73"/>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BF2BA14A-EEF0-5CB4-3963-AA2977E69614}"/>
              </a:ext>
            </a:extLst>
          </p:cNvPr>
          <p:cNvGraphicFramePr>
            <a:graphicFrameLocks noChangeAspect="1"/>
          </p:cNvGraphicFramePr>
          <p:nvPr/>
        </p:nvGraphicFramePr>
        <p:xfrm>
          <a:off x="8518810" y="6245524"/>
          <a:ext cx="511969" cy="514350"/>
        </p:xfrm>
        <a:graphic>
          <a:graphicData uri="http://schemas.openxmlformats.org/presentationml/2006/ole">
            <mc:AlternateContent xmlns:mc="http://schemas.openxmlformats.org/markup-compatibility/2006">
              <mc:Choice xmlns:v="urn:schemas-microsoft-com:vml" Requires="v">
                <p:oleObj r:id="rId4" imgW="3236976" imgH="3297936" progId="Word.Picture.8">
                  <p:embed/>
                </p:oleObj>
              </mc:Choice>
              <mc:Fallback>
                <p:oleObj r:id="rId4" imgW="3236976" imgH="3297936" progId="Word.Picture.8">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10" y="6245524"/>
                        <a:ext cx="5119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University-of-Sussex-logo.jpg">
            <a:extLst>
              <a:ext uri="{FF2B5EF4-FFF2-40B4-BE49-F238E27FC236}">
                <a16:creationId xmlns:a16="http://schemas.microsoft.com/office/drawing/2014/main" id="{63F0D196-D1FB-8640-44A4-6AAE5B295C45}"/>
              </a:ext>
            </a:extLst>
          </p:cNvPr>
          <p:cNvPicPr>
            <a:picLocks noChangeAspect="1"/>
          </p:cNvPicPr>
          <p:nvPr/>
        </p:nvPicPr>
        <p:blipFill>
          <a:blip r:embed="rId6" cstate="print"/>
          <a:stretch>
            <a:fillRect/>
          </a:stretch>
        </p:blipFill>
        <p:spPr>
          <a:xfrm>
            <a:off x="7543482" y="6245524"/>
            <a:ext cx="884526" cy="514350"/>
          </a:xfrm>
          <a:prstGeom prst="rect">
            <a:avLst/>
          </a:prstGeom>
        </p:spPr>
      </p:pic>
    </p:spTree>
    <p:extLst>
      <p:ext uri="{BB962C8B-B14F-4D97-AF65-F5344CB8AC3E}">
        <p14:creationId xmlns:p14="http://schemas.microsoft.com/office/powerpoint/2010/main" val="36693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1301</Words>
  <Application>Microsoft Office PowerPoint</Application>
  <PresentationFormat>On-screen Show (4:3)</PresentationFormat>
  <Paragraphs>178</Paragraphs>
  <Slides>27</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Calibri</vt:lpstr>
      <vt:lpstr>Calibri Light</vt:lpstr>
      <vt:lpstr>Cambria Math</vt:lpstr>
      <vt:lpstr>Candara</vt:lpstr>
      <vt:lpstr>Office Theme</vt:lpstr>
      <vt:lpstr>Picture</vt:lpstr>
      <vt:lpstr>Microsoft Word Picture</vt:lpstr>
      <vt:lpstr>Endogenous population and the social cost of carbon</vt:lpstr>
      <vt:lpstr>Social cost of carbon</vt:lpstr>
      <vt:lpstr>Welfare functions</vt:lpstr>
      <vt:lpstr>John Stuart Mill and Harriet Taylor Mill (1857)</vt:lpstr>
      <vt:lpstr>Mills</vt:lpstr>
      <vt:lpstr>Mills</vt:lpstr>
      <vt:lpstr>How does this relate to climate change?</vt:lpstr>
      <vt:lpstr>Welfare functions</vt:lpstr>
      <vt:lpstr>Homotheticity</vt:lpstr>
      <vt:lpstr>Welfare parameters</vt:lpstr>
      <vt:lpstr>PowerPoint Presentation</vt:lpstr>
      <vt:lpstr>PowerPoint Presentation</vt:lpstr>
      <vt:lpstr>Social cost of carbon</vt:lpstr>
      <vt:lpstr>Marginal impact of carbon</vt:lpstr>
      <vt:lpstr>Integrated Assessment Model</vt:lpstr>
      <vt:lpstr>PowerPoint Presentation</vt:lpstr>
      <vt:lpstr>Interpretation</vt:lpstr>
      <vt:lpstr>PowerPoint Presentation</vt:lpstr>
      <vt:lpstr>Interpretation</vt:lpstr>
      <vt:lpstr>PowerPoint Presentation</vt:lpstr>
      <vt:lpstr>Interpretation</vt:lpstr>
      <vt:lpstr>PowerPoint Presentation</vt:lpstr>
      <vt:lpstr>Parameters</vt:lpstr>
      <vt:lpstr>PowerPoint Presentation</vt:lpstr>
      <vt:lpstr>Conclusion</vt:lpstr>
      <vt:lpstr>To be done</vt:lpstr>
      <vt:lpstr>Death v non-existence</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Poverty and Total Factor Productivity Growth: A  Causal Relationship?</dc:title>
  <dc:creator>Marco Letta</dc:creator>
  <cp:lastModifiedBy>Richard Tol</cp:lastModifiedBy>
  <cp:revision>562</cp:revision>
  <dcterms:created xsi:type="dcterms:W3CDTF">2016-03-08T12:12:48Z</dcterms:created>
  <dcterms:modified xsi:type="dcterms:W3CDTF">2024-11-29T08:15:14Z</dcterms:modified>
</cp:coreProperties>
</file>